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97" r:id="rId3"/>
    <p:sldId id="3946" r:id="rId4"/>
    <p:sldId id="3942" r:id="rId5"/>
    <p:sldId id="3896" r:id="rId6"/>
    <p:sldId id="3947" r:id="rId7"/>
    <p:sldId id="3948" r:id="rId8"/>
    <p:sldId id="291" r:id="rId9"/>
    <p:sldId id="270" r:id="rId10"/>
    <p:sldId id="275" r:id="rId11"/>
    <p:sldId id="295" r:id="rId12"/>
    <p:sldId id="296" r:id="rId13"/>
    <p:sldId id="277" r:id="rId14"/>
    <p:sldId id="278" r:id="rId15"/>
    <p:sldId id="279" r:id="rId16"/>
    <p:sldId id="267" r:id="rId17"/>
    <p:sldId id="285" r:id="rId18"/>
    <p:sldId id="3944" r:id="rId19"/>
    <p:sldId id="287" r:id="rId20"/>
    <p:sldId id="3945" r:id="rId21"/>
    <p:sldId id="263" r:id="rId22"/>
    <p:sldId id="290" r:id="rId23"/>
    <p:sldId id="292" r:id="rId24"/>
    <p:sldId id="293" r:id="rId25"/>
    <p:sldId id="294" r:id="rId26"/>
    <p:sldId id="3949" r:id="rId27"/>
    <p:sldId id="2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sz="1400" b="0" dirty="0">
                <a:solidFill>
                  <a:schemeClr val="tx1"/>
                </a:solidFill>
              </a:rPr>
              <a:t>СЭБ,</a:t>
            </a:r>
            <a:r>
              <a:rPr lang="mn-MN" sz="1400" b="0" baseline="0" dirty="0">
                <a:solidFill>
                  <a:schemeClr val="tx1"/>
                </a:solidFill>
              </a:rPr>
              <a:t> сургалтын төрлөөр</a:t>
            </a:r>
            <a:endParaRPr lang="en-US" sz="1400" b="0"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805555555555555E-2"/>
          <c:y val="0.22704031787693202"/>
          <c:w val="0.87361111111111112"/>
          <c:h val="0.4674537037037037"/>
        </c:manualLayout>
      </c:layout>
      <c:pie3DChart>
        <c:varyColors val="1"/>
        <c:ser>
          <c:idx val="0"/>
          <c:order val="0"/>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1E18-43CA-BF98-0408B29D7652}"/>
              </c:ext>
            </c:extLst>
          </c:dPt>
          <c:dPt>
            <c:idx val="1"/>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3-1E18-43CA-BF98-0408B29D7652}"/>
              </c:ext>
            </c:extLst>
          </c:dPt>
          <c:dPt>
            <c:idx val="2"/>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5-1E18-43CA-BF98-0408B29D7652}"/>
              </c:ext>
            </c:extLst>
          </c:dPt>
          <c:dLbls>
            <c:dLbl>
              <c:idx val="0"/>
              <c:layout>
                <c:manualLayout>
                  <c:x val="-0.18504505686789161"/>
                  <c:y val="0.13786338171346066"/>
                </c:manualLayout>
              </c:layout>
              <c:tx>
                <c:rich>
                  <a:bodyPr/>
                  <a:lstStyle/>
                  <a:p>
                    <a:fld id="{E5AA8D1E-EEB3-4A45-A607-09BDC2F29F47}" type="VALUE">
                      <a:rPr lang="en-US" smtClean="0"/>
                      <a:pPr/>
                      <a:t>[VALUE]</a:t>
                    </a:fld>
                    <a:r>
                      <a:rPr lang="en-US" dirty="0"/>
                      <a:t> /17/</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18-43CA-BF98-0408B29D7652}"/>
                </c:ext>
              </c:extLst>
            </c:dLbl>
            <c:dLbl>
              <c:idx val="1"/>
              <c:layout>
                <c:manualLayout>
                  <c:x val="8.3333333333333332E-3"/>
                  <c:y val="-6.4090139728734979E-2"/>
                </c:manualLayout>
              </c:layout>
              <c:tx>
                <c:rich>
                  <a:bodyPr/>
                  <a:lstStyle/>
                  <a:p>
                    <a:fld id="{EFC93903-F36D-4AFD-A8CF-B00DFEEC728E}" type="VALUE">
                      <a:rPr lang="en-US" smtClean="0"/>
                      <a:pPr/>
                      <a:t>[VALUE]</a:t>
                    </a:fld>
                    <a:r>
                      <a:rPr lang="en-US" dirty="0"/>
                      <a:t> /3/</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E18-43CA-BF98-0408B29D7652}"/>
                </c:ext>
              </c:extLst>
            </c:dLbl>
            <c:dLbl>
              <c:idx val="2"/>
              <c:layout>
                <c:manualLayout>
                  <c:x val="-8.3608267716535387E-2"/>
                  <c:y val="-1.5822397200349957E-2"/>
                </c:manualLayout>
              </c:layout>
              <c:tx>
                <c:rich>
                  <a:bodyPr/>
                  <a:lstStyle/>
                  <a:p>
                    <a:fld id="{AF563B4A-39E8-4291-814B-BF133FECA805}" type="VALUE">
                      <a:rPr lang="en-US" smtClean="0"/>
                      <a:pPr/>
                      <a:t>[VALUE]</a:t>
                    </a:fld>
                    <a:r>
                      <a:rPr lang="en-US" dirty="0"/>
                      <a:t> /4/</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E18-43CA-BF98-0408B29D765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Sheet1!$K$27:$K$29</c:f>
              <c:strCache>
                <c:ptCount val="3"/>
                <c:pt idx="0">
                  <c:v>үндсэн, төрөлжсөн мэргэшлийн сургалт явуулдаг</c:v>
                </c:pt>
                <c:pt idx="1">
                  <c:v>үндсэн мэргэшлийн сургалт явуулдаг </c:v>
                </c:pt>
                <c:pt idx="2">
                  <c:v>төрөлжсөн мэргэшлийн сургалт явуулдаг</c:v>
                </c:pt>
              </c:strCache>
            </c:strRef>
          </c:cat>
          <c:val>
            <c:numRef>
              <c:f>Sheet1!$L$27:$L$29</c:f>
              <c:numCache>
                <c:formatCode>0.0%</c:formatCode>
                <c:ptCount val="3"/>
                <c:pt idx="0">
                  <c:v>0.70799999999999996</c:v>
                </c:pt>
                <c:pt idx="1">
                  <c:v>0.125</c:v>
                </c:pt>
                <c:pt idx="2">
                  <c:v>0.16600000000000001</c:v>
                </c:pt>
              </c:numCache>
            </c:numRef>
          </c:val>
          <c:extLst>
            <c:ext xmlns:c16="http://schemas.microsoft.com/office/drawing/2014/chart" uri="{C3380CC4-5D6E-409C-BE32-E72D297353CC}">
              <c16:uniqueId val="{00000006-1E18-43CA-BF98-0408B29D7652}"/>
            </c:ext>
          </c:extLst>
        </c:ser>
        <c:ser>
          <c:idx val="1"/>
          <c:order val="1"/>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8-1E18-43CA-BF98-0408B29D7652}"/>
              </c:ext>
            </c:extLst>
          </c:dPt>
          <c:dPt>
            <c:idx val="1"/>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A-1E18-43CA-BF98-0408B29D7652}"/>
              </c:ext>
            </c:extLst>
          </c:dPt>
          <c:dPt>
            <c:idx val="2"/>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C-1E18-43CA-BF98-0408B29D765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Sheet1!$K$27:$K$29</c:f>
              <c:strCache>
                <c:ptCount val="3"/>
                <c:pt idx="0">
                  <c:v>үндсэн, төрөлжсөн мэргэшлийн сургалт явуулдаг</c:v>
                </c:pt>
                <c:pt idx="1">
                  <c:v>үндсэн мэргэшлийн сургалт явуулдаг </c:v>
                </c:pt>
                <c:pt idx="2">
                  <c:v>төрөлжсөн мэргэшлийн сургалт явуулдаг</c:v>
                </c:pt>
              </c:strCache>
            </c:strRef>
          </c:cat>
          <c:val>
            <c:numRef>
              <c:f>Sheet1!$M$27:$M$29</c:f>
              <c:numCache>
                <c:formatCode>0</c:formatCode>
                <c:ptCount val="3"/>
                <c:pt idx="0">
                  <c:v>17</c:v>
                </c:pt>
                <c:pt idx="1">
                  <c:v>3</c:v>
                </c:pt>
                <c:pt idx="2">
                  <c:v>4</c:v>
                </c:pt>
              </c:numCache>
            </c:numRef>
          </c:val>
          <c:extLst>
            <c:ext xmlns:c16="http://schemas.microsoft.com/office/drawing/2014/chart" uri="{C3380CC4-5D6E-409C-BE32-E72D297353CC}">
              <c16:uniqueId val="{0000000D-1E18-43CA-BF98-0408B29D7652}"/>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b="0" dirty="0">
                <a:solidFill>
                  <a:schemeClr val="tx1"/>
                </a:solidFill>
              </a:rPr>
              <a:t>СЭБ, сургалтын чиглэлээр</a:t>
            </a:r>
            <a:endParaRPr lang="en-US" b="0" dirty="0">
              <a:solidFill>
                <a:schemeClr val="tx1"/>
              </a:solidFill>
            </a:endParaRP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Sheet1!$C$4</c:f>
              <c:strCache>
                <c:ptCount val="1"/>
                <c:pt idx="0">
                  <c:v>үндсэн </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Sheet1!$B$5:$B$28</c:f>
              <c:strCache>
                <c:ptCount val="24"/>
                <c:pt idx="0">
                  <c:v>УНТЭ /36/</c:v>
                </c:pt>
                <c:pt idx="1">
                  <c:v>УГТЭ /25/</c:v>
                </c:pt>
                <c:pt idx="2">
                  <c:v>ЭХЭМҮТ /23/</c:v>
                </c:pt>
                <c:pt idx="3">
                  <c:v>УХТЭ /11/</c:v>
                </c:pt>
                <c:pt idx="4">
                  <c:v>ГССҮТ /10/</c:v>
                </c:pt>
                <c:pt idx="5">
                  <c:v>СЭМҮТ /7/</c:v>
                </c:pt>
                <c:pt idx="6">
                  <c:v>ХСҮТ /7/</c:v>
                </c:pt>
                <c:pt idx="7">
                  <c:v>ХӨСҮТ /6/</c:v>
                </c:pt>
                <c:pt idx="8">
                  <c:v>ЦТЭ /5/</c:v>
                </c:pt>
                <c:pt idx="9">
                  <c:v>ЭСҮТ /4/</c:v>
                </c:pt>
                <c:pt idx="10">
                  <c:v>УАУТХ /3/</c:v>
                </c:pt>
                <c:pt idx="11">
                  <c:v>Орхон  БОЭТ /3/</c:v>
                </c:pt>
                <c:pt idx="12">
                  <c:v>АӨСҮТ /2/</c:v>
                </c:pt>
                <c:pt idx="13">
                  <c:v>Амгалан АГТМЭ /2/</c:v>
                </c:pt>
                <c:pt idx="14">
                  <c:v>ЗӨСҮТ /2/</c:v>
                </c:pt>
                <c:pt idx="15">
                  <c:v>Өргөө АГТМЭ /2/</c:v>
                </c:pt>
                <c:pt idx="16">
                  <c:v>ГҮТ /2/</c:v>
                </c:pt>
                <c:pt idx="17">
                  <c:v>ЦССҮТ /2/</c:v>
                </c:pt>
                <c:pt idx="18">
                  <c:v>Дорнод  БОЭТ /1/</c:v>
                </c:pt>
                <c:pt idx="19">
                  <c:v>ЭМЖЖ эмнэлэг /1/</c:v>
                </c:pt>
                <c:pt idx="20">
                  <c:v>Чингэлтэй ЭМТ /1/</c:v>
                </c:pt>
                <c:pt idx="21">
                  <c:v>НЭМҮТ /1/</c:v>
                </c:pt>
                <c:pt idx="22">
                  <c:v>НШЭНТ /1/</c:v>
                </c:pt>
                <c:pt idx="23">
                  <c:v>ЭМХТ /1/</c:v>
                </c:pt>
              </c:strCache>
            </c:strRef>
          </c:cat>
          <c:val>
            <c:numRef>
              <c:f>Sheet1!$C$5:$C$28</c:f>
              <c:numCache>
                <c:formatCode>General</c:formatCode>
                <c:ptCount val="24"/>
                <c:pt idx="0">
                  <c:v>10</c:v>
                </c:pt>
                <c:pt idx="1">
                  <c:v>12</c:v>
                </c:pt>
                <c:pt idx="2">
                  <c:v>2</c:v>
                </c:pt>
                <c:pt idx="3">
                  <c:v>5</c:v>
                </c:pt>
                <c:pt idx="4">
                  <c:v>1</c:v>
                </c:pt>
                <c:pt idx="5">
                  <c:v>1</c:v>
                </c:pt>
                <c:pt idx="6">
                  <c:v>1</c:v>
                </c:pt>
                <c:pt idx="7">
                  <c:v>2</c:v>
                </c:pt>
                <c:pt idx="8">
                  <c:v>4</c:v>
                </c:pt>
                <c:pt idx="9">
                  <c:v>1</c:v>
                </c:pt>
                <c:pt idx="10">
                  <c:v>2</c:v>
                </c:pt>
                <c:pt idx="11">
                  <c:v>1</c:v>
                </c:pt>
                <c:pt idx="12">
                  <c:v>1</c:v>
                </c:pt>
                <c:pt idx="13">
                  <c:v>1</c:v>
                </c:pt>
                <c:pt idx="14">
                  <c:v>1</c:v>
                </c:pt>
                <c:pt idx="15">
                  <c:v>1</c:v>
                </c:pt>
                <c:pt idx="18">
                  <c:v>1</c:v>
                </c:pt>
                <c:pt idx="19">
                  <c:v>1</c:v>
                </c:pt>
                <c:pt idx="20">
                  <c:v>1</c:v>
                </c:pt>
              </c:numCache>
            </c:numRef>
          </c:val>
          <c:extLst>
            <c:ext xmlns:c16="http://schemas.microsoft.com/office/drawing/2014/chart" uri="{C3380CC4-5D6E-409C-BE32-E72D297353CC}">
              <c16:uniqueId val="{00000000-AFB2-43A3-8685-DB795E582F87}"/>
            </c:ext>
          </c:extLst>
        </c:ser>
        <c:ser>
          <c:idx val="1"/>
          <c:order val="1"/>
          <c:tx>
            <c:strRef>
              <c:f>Sheet1!$D$4</c:f>
              <c:strCache>
                <c:ptCount val="1"/>
                <c:pt idx="0">
                  <c:v>төрөлжсөн эмч бусад мэргэжилтэн</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FFFF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Sheet1!$B$5:$B$28</c:f>
              <c:strCache>
                <c:ptCount val="24"/>
                <c:pt idx="0">
                  <c:v>УНТЭ /36/</c:v>
                </c:pt>
                <c:pt idx="1">
                  <c:v>УГТЭ /25/</c:v>
                </c:pt>
                <c:pt idx="2">
                  <c:v>ЭХЭМҮТ /23/</c:v>
                </c:pt>
                <c:pt idx="3">
                  <c:v>УХТЭ /11/</c:v>
                </c:pt>
                <c:pt idx="4">
                  <c:v>ГССҮТ /10/</c:v>
                </c:pt>
                <c:pt idx="5">
                  <c:v>СЭМҮТ /7/</c:v>
                </c:pt>
                <c:pt idx="6">
                  <c:v>ХСҮТ /7/</c:v>
                </c:pt>
                <c:pt idx="7">
                  <c:v>ХӨСҮТ /6/</c:v>
                </c:pt>
                <c:pt idx="8">
                  <c:v>ЦТЭ /5/</c:v>
                </c:pt>
                <c:pt idx="9">
                  <c:v>ЭСҮТ /4/</c:v>
                </c:pt>
                <c:pt idx="10">
                  <c:v>УАУТХ /3/</c:v>
                </c:pt>
                <c:pt idx="11">
                  <c:v>Орхон  БОЭТ /3/</c:v>
                </c:pt>
                <c:pt idx="12">
                  <c:v>АӨСҮТ /2/</c:v>
                </c:pt>
                <c:pt idx="13">
                  <c:v>Амгалан АГТМЭ /2/</c:v>
                </c:pt>
                <c:pt idx="14">
                  <c:v>ЗӨСҮТ /2/</c:v>
                </c:pt>
                <c:pt idx="15">
                  <c:v>Өргөө АГТМЭ /2/</c:v>
                </c:pt>
                <c:pt idx="16">
                  <c:v>ГҮТ /2/</c:v>
                </c:pt>
                <c:pt idx="17">
                  <c:v>ЦССҮТ /2/</c:v>
                </c:pt>
                <c:pt idx="18">
                  <c:v>Дорнод  БОЭТ /1/</c:v>
                </c:pt>
                <c:pt idx="19">
                  <c:v>ЭМЖЖ эмнэлэг /1/</c:v>
                </c:pt>
                <c:pt idx="20">
                  <c:v>Чингэлтэй ЭМТ /1/</c:v>
                </c:pt>
                <c:pt idx="21">
                  <c:v>НЭМҮТ /1/</c:v>
                </c:pt>
                <c:pt idx="22">
                  <c:v>НШЭНТ /1/</c:v>
                </c:pt>
                <c:pt idx="23">
                  <c:v>ЭМХТ /1/</c:v>
                </c:pt>
              </c:strCache>
            </c:strRef>
          </c:cat>
          <c:val>
            <c:numRef>
              <c:f>Sheet1!$D$5:$D$28</c:f>
              <c:numCache>
                <c:formatCode>General</c:formatCode>
                <c:ptCount val="24"/>
                <c:pt idx="0">
                  <c:v>11</c:v>
                </c:pt>
                <c:pt idx="1">
                  <c:v>7</c:v>
                </c:pt>
                <c:pt idx="2">
                  <c:v>19</c:v>
                </c:pt>
                <c:pt idx="3">
                  <c:v>2</c:v>
                </c:pt>
                <c:pt idx="4">
                  <c:v>8</c:v>
                </c:pt>
                <c:pt idx="5">
                  <c:v>5</c:v>
                </c:pt>
                <c:pt idx="6">
                  <c:v>4</c:v>
                </c:pt>
                <c:pt idx="7">
                  <c:v>2</c:v>
                </c:pt>
                <c:pt idx="8">
                  <c:v>1</c:v>
                </c:pt>
                <c:pt idx="9">
                  <c:v>2</c:v>
                </c:pt>
                <c:pt idx="15">
                  <c:v>1</c:v>
                </c:pt>
                <c:pt idx="16">
                  <c:v>1</c:v>
                </c:pt>
                <c:pt idx="17">
                  <c:v>2</c:v>
                </c:pt>
                <c:pt idx="21">
                  <c:v>1</c:v>
                </c:pt>
              </c:numCache>
            </c:numRef>
          </c:val>
          <c:extLst>
            <c:ext xmlns:c16="http://schemas.microsoft.com/office/drawing/2014/chart" uri="{C3380CC4-5D6E-409C-BE32-E72D297353CC}">
              <c16:uniqueId val="{00000001-AFB2-43A3-8685-DB795E582F87}"/>
            </c:ext>
          </c:extLst>
        </c:ser>
        <c:ser>
          <c:idx val="2"/>
          <c:order val="2"/>
          <c:tx>
            <c:strRef>
              <c:f>Sheet1!$E$4</c:f>
              <c:strCache>
                <c:ptCount val="1"/>
                <c:pt idx="0">
                  <c:v>төрөлжсөн сувилагч бусад мэргэжилтэн</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Sheet1!$B$5:$B$28</c:f>
              <c:strCache>
                <c:ptCount val="24"/>
                <c:pt idx="0">
                  <c:v>УНТЭ /36/</c:v>
                </c:pt>
                <c:pt idx="1">
                  <c:v>УГТЭ /25/</c:v>
                </c:pt>
                <c:pt idx="2">
                  <c:v>ЭХЭМҮТ /23/</c:v>
                </c:pt>
                <c:pt idx="3">
                  <c:v>УХТЭ /11/</c:v>
                </c:pt>
                <c:pt idx="4">
                  <c:v>ГССҮТ /10/</c:v>
                </c:pt>
                <c:pt idx="5">
                  <c:v>СЭМҮТ /7/</c:v>
                </c:pt>
                <c:pt idx="6">
                  <c:v>ХСҮТ /7/</c:v>
                </c:pt>
                <c:pt idx="7">
                  <c:v>ХӨСҮТ /6/</c:v>
                </c:pt>
                <c:pt idx="8">
                  <c:v>ЦТЭ /5/</c:v>
                </c:pt>
                <c:pt idx="9">
                  <c:v>ЭСҮТ /4/</c:v>
                </c:pt>
                <c:pt idx="10">
                  <c:v>УАУТХ /3/</c:v>
                </c:pt>
                <c:pt idx="11">
                  <c:v>Орхон  БОЭТ /3/</c:v>
                </c:pt>
                <c:pt idx="12">
                  <c:v>АӨСҮТ /2/</c:v>
                </c:pt>
                <c:pt idx="13">
                  <c:v>Амгалан АГТМЭ /2/</c:v>
                </c:pt>
                <c:pt idx="14">
                  <c:v>ЗӨСҮТ /2/</c:v>
                </c:pt>
                <c:pt idx="15">
                  <c:v>Өргөө АГТМЭ /2/</c:v>
                </c:pt>
                <c:pt idx="16">
                  <c:v>ГҮТ /2/</c:v>
                </c:pt>
                <c:pt idx="17">
                  <c:v>ЦССҮТ /2/</c:v>
                </c:pt>
                <c:pt idx="18">
                  <c:v>Дорнод  БОЭТ /1/</c:v>
                </c:pt>
                <c:pt idx="19">
                  <c:v>ЭМЖЖ эмнэлэг /1/</c:v>
                </c:pt>
                <c:pt idx="20">
                  <c:v>Чингэлтэй ЭМТ /1/</c:v>
                </c:pt>
                <c:pt idx="21">
                  <c:v>НЭМҮТ /1/</c:v>
                </c:pt>
                <c:pt idx="22">
                  <c:v>НШЭНТ /1/</c:v>
                </c:pt>
                <c:pt idx="23">
                  <c:v>ЭМХТ /1/</c:v>
                </c:pt>
              </c:strCache>
            </c:strRef>
          </c:cat>
          <c:val>
            <c:numRef>
              <c:f>Sheet1!$E$5:$E$28</c:f>
              <c:numCache>
                <c:formatCode>General</c:formatCode>
                <c:ptCount val="24"/>
                <c:pt idx="0">
                  <c:v>15</c:v>
                </c:pt>
                <c:pt idx="1">
                  <c:v>6</c:v>
                </c:pt>
                <c:pt idx="2">
                  <c:v>2</c:v>
                </c:pt>
                <c:pt idx="3">
                  <c:v>4</c:v>
                </c:pt>
                <c:pt idx="4">
                  <c:v>1</c:v>
                </c:pt>
                <c:pt idx="5">
                  <c:v>1</c:v>
                </c:pt>
                <c:pt idx="6">
                  <c:v>2</c:v>
                </c:pt>
                <c:pt idx="7">
                  <c:v>2</c:v>
                </c:pt>
                <c:pt idx="9">
                  <c:v>1</c:v>
                </c:pt>
                <c:pt idx="10">
                  <c:v>1</c:v>
                </c:pt>
                <c:pt idx="11">
                  <c:v>2</c:v>
                </c:pt>
                <c:pt idx="12">
                  <c:v>1</c:v>
                </c:pt>
                <c:pt idx="13">
                  <c:v>1</c:v>
                </c:pt>
                <c:pt idx="14">
                  <c:v>1</c:v>
                </c:pt>
                <c:pt idx="16">
                  <c:v>1</c:v>
                </c:pt>
                <c:pt idx="22">
                  <c:v>1</c:v>
                </c:pt>
                <c:pt idx="23">
                  <c:v>1</c:v>
                </c:pt>
              </c:numCache>
            </c:numRef>
          </c:val>
          <c:extLst>
            <c:ext xmlns:c16="http://schemas.microsoft.com/office/drawing/2014/chart" uri="{C3380CC4-5D6E-409C-BE32-E72D297353CC}">
              <c16:uniqueId val="{00000002-AFB2-43A3-8685-DB795E582F87}"/>
            </c:ext>
          </c:extLst>
        </c:ser>
        <c:dLbls>
          <c:showLegendKey val="0"/>
          <c:showVal val="1"/>
          <c:showCatName val="0"/>
          <c:showSerName val="0"/>
          <c:showPercent val="0"/>
          <c:showBubbleSize val="0"/>
        </c:dLbls>
        <c:gapWidth val="150"/>
        <c:shape val="box"/>
        <c:axId val="2021015440"/>
        <c:axId val="2016047360"/>
        <c:axId val="0"/>
      </c:bar3DChart>
      <c:catAx>
        <c:axId val="20210154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16047360"/>
        <c:crosses val="autoZero"/>
        <c:auto val="1"/>
        <c:lblAlgn val="ctr"/>
        <c:lblOffset val="100"/>
        <c:noMultiLvlLbl val="0"/>
      </c:catAx>
      <c:valAx>
        <c:axId val="2016047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21015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mn-MN" dirty="0">
                <a:solidFill>
                  <a:schemeClr val="tx1"/>
                </a:solidFill>
                <a:latin typeface="Arial" panose="020B0604020202020204" pitchFamily="34" charset="0"/>
                <a:cs typeface="Arial" panose="020B0604020202020204" pitchFamily="34" charset="0"/>
              </a:rPr>
              <a:t>Үнэлгээний дүн </a:t>
            </a:r>
            <a:endParaRPr lang="en-US"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Sheet9!$D$9</c:f>
              <c:strCache>
                <c:ptCount val="1"/>
                <c:pt idx="0">
                  <c:v>a</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Sheet9!$E$8:$K$8</c:f>
              <c:strCache>
                <c:ptCount val="7"/>
                <c:pt idx="0">
                  <c:v>1-р бүлэг</c:v>
                </c:pt>
                <c:pt idx="1">
                  <c:v>2-р бүлэг</c:v>
                </c:pt>
                <c:pt idx="2">
                  <c:v>3-р бүлэг</c:v>
                </c:pt>
                <c:pt idx="3">
                  <c:v>4-р бүлэг</c:v>
                </c:pt>
                <c:pt idx="4">
                  <c:v>5-р бүлэг</c:v>
                </c:pt>
                <c:pt idx="5">
                  <c:v>6-р бүлэг</c:v>
                </c:pt>
                <c:pt idx="6">
                  <c:v>Нийт </c:v>
                </c:pt>
              </c:strCache>
            </c:strRef>
          </c:cat>
          <c:val>
            <c:numRef>
              <c:f>Sheet9!$E$9:$K$9</c:f>
              <c:numCache>
                <c:formatCode>0.0%</c:formatCode>
                <c:ptCount val="7"/>
                <c:pt idx="0">
                  <c:v>0.54100000000000004</c:v>
                </c:pt>
                <c:pt idx="1">
                  <c:v>0.83299999999999996</c:v>
                </c:pt>
                <c:pt idx="2">
                  <c:v>0.83299999999999996</c:v>
                </c:pt>
                <c:pt idx="3">
                  <c:v>0.54100000000000004</c:v>
                </c:pt>
                <c:pt idx="4">
                  <c:v>0.875</c:v>
                </c:pt>
                <c:pt idx="5">
                  <c:v>0.875</c:v>
                </c:pt>
                <c:pt idx="6">
                  <c:v>0.749</c:v>
                </c:pt>
              </c:numCache>
            </c:numRef>
          </c:val>
          <c:extLst>
            <c:ext xmlns:c16="http://schemas.microsoft.com/office/drawing/2014/chart" uri="{C3380CC4-5D6E-409C-BE32-E72D297353CC}">
              <c16:uniqueId val="{00000000-24B7-48DF-97D7-9A4E85CA05E4}"/>
            </c:ext>
          </c:extLst>
        </c:ser>
        <c:ser>
          <c:idx val="1"/>
          <c:order val="1"/>
          <c:tx>
            <c:strRef>
              <c:f>Sheet9!$D$10</c:f>
              <c:strCache>
                <c:ptCount val="1"/>
                <c:pt idx="0">
                  <c:v>b</c:v>
                </c:pt>
              </c:strCache>
            </c:strRef>
          </c:tx>
          <c:spPr>
            <a:solidFill>
              <a:schemeClr val="accent2"/>
            </a:solidFill>
            <a:ln>
              <a:noFill/>
            </a:ln>
            <a:effectLst/>
            <a:sp3d/>
          </c:spPr>
          <c:invertIfNegative val="0"/>
          <c:dLbls>
            <c:dLbl>
              <c:idx val="0"/>
              <c:layout>
                <c:manualLayout>
                  <c:x val="3.0555555555555506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B7-48DF-97D7-9A4E85CA05E4}"/>
                </c:ext>
              </c:extLst>
            </c:dLbl>
            <c:dLbl>
              <c:idx val="1"/>
              <c:layout>
                <c:manualLayout>
                  <c:x val="2.7777777777777776E-2"/>
                  <c:y val="-9.2592592592593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B7-48DF-97D7-9A4E85CA05E4}"/>
                </c:ext>
              </c:extLst>
            </c:dLbl>
            <c:dLbl>
              <c:idx val="2"/>
              <c:layout>
                <c:manualLayout>
                  <c:x val="2.5000000000000001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B7-48DF-97D7-9A4E85CA05E4}"/>
                </c:ext>
              </c:extLst>
            </c:dLbl>
            <c:dLbl>
              <c:idx val="3"/>
              <c:layout>
                <c:manualLayout>
                  <c:x val="1.9444444444444445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B7-48DF-97D7-9A4E85CA05E4}"/>
                </c:ext>
              </c:extLst>
            </c:dLbl>
            <c:dLbl>
              <c:idx val="4"/>
              <c:layout>
                <c:manualLayout>
                  <c:x val="2.4999999999999897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B7-48DF-97D7-9A4E85CA05E4}"/>
                </c:ext>
              </c:extLst>
            </c:dLbl>
            <c:dLbl>
              <c:idx val="5"/>
              <c:layout>
                <c:manualLayout>
                  <c:x val="2.5000000000000102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B7-48DF-97D7-9A4E85CA05E4}"/>
                </c:ext>
              </c:extLst>
            </c:dLbl>
            <c:spPr>
              <a:noFill/>
              <a:ln>
                <a:noFill/>
              </a:ln>
              <a:effectLst/>
            </c:spPr>
            <c:txPr>
              <a:bodyPr rot="0" spcFirstLastPara="1" vertOverflow="ellipsis" vert="horz" wrap="square" anchor="ctr" anchorCtr="1"/>
              <a:lstStyle/>
              <a:p>
                <a:pPr>
                  <a:defRPr sz="12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Sheet9!$E$8:$K$8</c:f>
              <c:strCache>
                <c:ptCount val="7"/>
                <c:pt idx="0">
                  <c:v>1-р бүлэг</c:v>
                </c:pt>
                <c:pt idx="1">
                  <c:v>2-р бүлэг</c:v>
                </c:pt>
                <c:pt idx="2">
                  <c:v>3-р бүлэг</c:v>
                </c:pt>
                <c:pt idx="3">
                  <c:v>4-р бүлэг</c:v>
                </c:pt>
                <c:pt idx="4">
                  <c:v>5-р бүлэг</c:v>
                </c:pt>
                <c:pt idx="5">
                  <c:v>6-р бүлэг</c:v>
                </c:pt>
                <c:pt idx="6">
                  <c:v>Нийт </c:v>
                </c:pt>
              </c:strCache>
            </c:strRef>
          </c:cat>
          <c:val>
            <c:numRef>
              <c:f>Sheet9!$E$10:$K$10</c:f>
              <c:numCache>
                <c:formatCode>0.0%</c:formatCode>
                <c:ptCount val="7"/>
                <c:pt idx="0">
                  <c:v>0.45899999999999996</c:v>
                </c:pt>
                <c:pt idx="1">
                  <c:v>0.16700000000000004</c:v>
                </c:pt>
                <c:pt idx="2">
                  <c:v>0.16700000000000004</c:v>
                </c:pt>
                <c:pt idx="3">
                  <c:v>0.45899999999999996</c:v>
                </c:pt>
                <c:pt idx="4">
                  <c:v>0.125</c:v>
                </c:pt>
                <c:pt idx="5">
                  <c:v>0.125</c:v>
                </c:pt>
                <c:pt idx="6">
                  <c:v>0.251</c:v>
                </c:pt>
              </c:numCache>
            </c:numRef>
          </c:val>
          <c:extLst>
            <c:ext xmlns:c16="http://schemas.microsoft.com/office/drawing/2014/chart" uri="{C3380CC4-5D6E-409C-BE32-E72D297353CC}">
              <c16:uniqueId val="{00000007-24B7-48DF-97D7-9A4E85CA05E4}"/>
            </c:ext>
          </c:extLst>
        </c:ser>
        <c:dLbls>
          <c:showLegendKey val="0"/>
          <c:showVal val="1"/>
          <c:showCatName val="0"/>
          <c:showSerName val="0"/>
          <c:showPercent val="0"/>
          <c:showBubbleSize val="0"/>
        </c:dLbls>
        <c:gapWidth val="150"/>
        <c:shape val="box"/>
        <c:axId val="941852399"/>
        <c:axId val="839492783"/>
        <c:axId val="0"/>
      </c:bar3DChart>
      <c:catAx>
        <c:axId val="94185239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39492783"/>
        <c:crosses val="autoZero"/>
        <c:auto val="1"/>
        <c:lblAlgn val="ctr"/>
        <c:lblOffset val="100"/>
        <c:noMultiLvlLbl val="0"/>
      </c:catAx>
      <c:valAx>
        <c:axId val="8394927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1852399"/>
        <c:crosses val="autoZero"/>
        <c:crossBetween val="between"/>
      </c:valAx>
      <c:spPr>
        <a:noFill/>
        <a:ln>
          <a:noFill/>
        </a:ln>
        <a:effectLst/>
      </c:spPr>
    </c:plotArea>
    <c:legend>
      <c:legendPos val="b"/>
      <c:layout>
        <c:manualLayout>
          <c:xMode val="edge"/>
          <c:yMode val="edge"/>
          <c:x val="0.45368382522990697"/>
          <c:y val="0.94157937037692929"/>
          <c:w val="0.13852425076182184"/>
          <c:h val="5.0435861459033011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mn-MN" dirty="0">
                <a:solidFill>
                  <a:schemeClr val="tx1"/>
                </a:solidFill>
                <a:latin typeface="Arial" panose="020B0604020202020204" pitchFamily="34" charset="0"/>
                <a:cs typeface="Arial" panose="020B0604020202020204" pitchFamily="34" charset="0"/>
              </a:rPr>
              <a:t>Сургалтын албаны</a:t>
            </a:r>
            <a:r>
              <a:rPr lang="mn-MN" baseline="0" dirty="0">
                <a:solidFill>
                  <a:schemeClr val="tx1"/>
                </a:solidFill>
                <a:latin typeface="Arial" panose="020B0604020202020204" pitchFamily="34" charset="0"/>
                <a:cs typeface="Arial" panose="020B0604020202020204" pitchFamily="34" charset="0"/>
              </a:rPr>
              <a:t> бүтэц, мэргэжлээр</a:t>
            </a:r>
            <a:endParaRPr lang="en-US"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layout>
                <c:manualLayout>
                  <c:x val="1.9444444444444445E-2"/>
                  <c:y val="-3.7037037037037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43-4AE2-9F73-5E4D452E7B68}"/>
                </c:ext>
              </c:extLst>
            </c:dLbl>
            <c:dLbl>
              <c:idx val="1"/>
              <c:layout>
                <c:manualLayout>
                  <c:x val="2.5000000000000001E-2"/>
                  <c:y val="-6.9444444444444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43-4AE2-9F73-5E4D452E7B68}"/>
                </c:ext>
              </c:extLst>
            </c:dLbl>
            <c:dLbl>
              <c:idx val="2"/>
              <c:layout>
                <c:manualLayout>
                  <c:x val="1.6666666666666666E-2"/>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43-4AE2-9F73-5E4D452E7B6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Sheet2!$I$12:$I$14</c:f>
              <c:strCache>
                <c:ptCount val="3"/>
                <c:pt idx="0">
                  <c:v>эмч</c:v>
                </c:pt>
                <c:pt idx="1">
                  <c:v>сувилагч</c:v>
                </c:pt>
                <c:pt idx="2">
                  <c:v>бусад</c:v>
                </c:pt>
              </c:strCache>
            </c:strRef>
          </c:cat>
          <c:val>
            <c:numRef>
              <c:f>Sheet2!$J$12:$J$14</c:f>
              <c:numCache>
                <c:formatCode>0.0%</c:formatCode>
                <c:ptCount val="3"/>
                <c:pt idx="0" formatCode="0%">
                  <c:v>0.8</c:v>
                </c:pt>
                <c:pt idx="1">
                  <c:v>9.4E-2</c:v>
                </c:pt>
                <c:pt idx="2">
                  <c:v>0.105</c:v>
                </c:pt>
              </c:numCache>
            </c:numRef>
          </c:val>
          <c:extLst>
            <c:ext xmlns:c16="http://schemas.microsoft.com/office/drawing/2014/chart" uri="{C3380CC4-5D6E-409C-BE32-E72D297353CC}">
              <c16:uniqueId val="{00000003-BF43-4AE2-9F73-5E4D452E7B68}"/>
            </c:ext>
          </c:extLst>
        </c:ser>
        <c:dLbls>
          <c:showLegendKey val="0"/>
          <c:showVal val="1"/>
          <c:showCatName val="0"/>
          <c:showSerName val="0"/>
          <c:showPercent val="0"/>
          <c:showBubbleSize val="0"/>
        </c:dLbls>
        <c:gapWidth val="150"/>
        <c:shape val="box"/>
        <c:axId val="2114550927"/>
        <c:axId val="2114382591"/>
        <c:axId val="0"/>
      </c:bar3DChart>
      <c:catAx>
        <c:axId val="211455092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4382591"/>
        <c:crosses val="autoZero"/>
        <c:auto val="1"/>
        <c:lblAlgn val="ctr"/>
        <c:lblOffset val="100"/>
        <c:noMultiLvlLbl val="0"/>
      </c:catAx>
      <c:valAx>
        <c:axId val="2114382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4550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mn-MN" sz="1400" dirty="0">
                <a:solidFill>
                  <a:schemeClr val="tx1"/>
                </a:solidFill>
                <a:latin typeface="Arial" panose="020B0604020202020204" pitchFamily="34" charset="0"/>
                <a:cs typeface="Arial" panose="020B0604020202020204" pitchFamily="34" charset="0"/>
              </a:rPr>
              <a:t>Боловсрол,</a:t>
            </a:r>
            <a:r>
              <a:rPr lang="mn-MN" sz="1400" baseline="0" dirty="0">
                <a:solidFill>
                  <a:schemeClr val="tx1"/>
                </a:solidFill>
                <a:latin typeface="Arial" panose="020B0604020202020204" pitchFamily="34" charset="0"/>
                <a:cs typeface="Arial" panose="020B0604020202020204" pitchFamily="34" charset="0"/>
              </a:rPr>
              <a:t> мэргэшлийн зэрэг</a:t>
            </a:r>
            <a:endParaRPr lang="en-US" sz="14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layout>
                <c:manualLayout>
                  <c:x val="1.9444444444444445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E5-4A63-A3D8-E32FA1994225}"/>
                </c:ext>
              </c:extLst>
            </c:dLbl>
            <c:dLbl>
              <c:idx val="1"/>
              <c:layout>
                <c:manualLayout>
                  <c:x val="2.5000000000000001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E5-4A63-A3D8-E32FA1994225}"/>
                </c:ext>
              </c:extLst>
            </c:dLbl>
            <c:dLbl>
              <c:idx val="2"/>
              <c:layout>
                <c:manualLayout>
                  <c:x val="2.4999999999999897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E5-4A63-A3D8-E32FA199422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Sheet2!$I$19:$I$21</c:f>
              <c:strCache>
                <c:ptCount val="3"/>
                <c:pt idx="0">
                  <c:v>АУ-ны магистр</c:v>
                </c:pt>
                <c:pt idx="1">
                  <c:v>АУ-ны доктор </c:v>
                </c:pt>
                <c:pt idx="2">
                  <c:v>мэргэшлийн зэрэгтэй </c:v>
                </c:pt>
              </c:strCache>
            </c:strRef>
          </c:cat>
          <c:val>
            <c:numRef>
              <c:f>Sheet2!$J$19:$J$21</c:f>
              <c:numCache>
                <c:formatCode>0.0%</c:formatCode>
                <c:ptCount val="3"/>
                <c:pt idx="0">
                  <c:v>0.378</c:v>
                </c:pt>
                <c:pt idx="1">
                  <c:v>7.2999999999999995E-2</c:v>
                </c:pt>
                <c:pt idx="2">
                  <c:v>0.315</c:v>
                </c:pt>
              </c:numCache>
            </c:numRef>
          </c:val>
          <c:extLst>
            <c:ext xmlns:c16="http://schemas.microsoft.com/office/drawing/2014/chart" uri="{C3380CC4-5D6E-409C-BE32-E72D297353CC}">
              <c16:uniqueId val="{00000003-9DE5-4A63-A3D8-E32FA1994225}"/>
            </c:ext>
          </c:extLst>
        </c:ser>
        <c:dLbls>
          <c:showLegendKey val="0"/>
          <c:showVal val="1"/>
          <c:showCatName val="0"/>
          <c:showSerName val="0"/>
          <c:showPercent val="0"/>
          <c:showBubbleSize val="0"/>
        </c:dLbls>
        <c:gapWidth val="150"/>
        <c:shape val="box"/>
        <c:axId val="52677887"/>
        <c:axId val="2114376767"/>
        <c:axId val="0"/>
      </c:bar3DChart>
      <c:catAx>
        <c:axId val="5267788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4376767"/>
        <c:crosses val="autoZero"/>
        <c:auto val="1"/>
        <c:lblAlgn val="ctr"/>
        <c:lblOffset val="100"/>
        <c:noMultiLvlLbl val="0"/>
      </c:catAx>
      <c:valAx>
        <c:axId val="211437676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677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mn-MN" dirty="0">
                <a:solidFill>
                  <a:schemeClr val="tx1"/>
                </a:solidFill>
                <a:latin typeface="Arial" panose="020B0604020202020204" pitchFamily="34" charset="0"/>
                <a:cs typeface="Arial" panose="020B0604020202020204" pitchFamily="34" charset="0"/>
              </a:rPr>
              <a:t>Сургалтын алба,</a:t>
            </a:r>
            <a:r>
              <a:rPr lang="mn-MN" baseline="0" dirty="0">
                <a:solidFill>
                  <a:schemeClr val="tx1"/>
                </a:solidFill>
                <a:latin typeface="Arial" panose="020B0604020202020204" pitchFamily="34" charset="0"/>
                <a:cs typeface="Arial" panose="020B0604020202020204" pitchFamily="34" charset="0"/>
              </a:rPr>
              <a:t> </a:t>
            </a:r>
            <a:r>
              <a:rPr lang="mn-MN" dirty="0">
                <a:solidFill>
                  <a:schemeClr val="tx1"/>
                </a:solidFill>
                <a:latin typeface="Arial" panose="020B0604020202020204" pitchFamily="34" charset="0"/>
                <a:cs typeface="Arial" panose="020B0604020202020204" pitchFamily="34" charset="0"/>
              </a:rPr>
              <a:t>ажилласан жилээр</a:t>
            </a:r>
            <a:endParaRPr lang="en-US"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EC5-409A-BA2C-22BBAB31542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EC5-409A-BA2C-22BBAB31542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EC5-409A-BA2C-22BBAB31542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EC5-409A-BA2C-22BBAB315420}"/>
              </c:ext>
            </c:extLst>
          </c:dPt>
          <c:dLbls>
            <c:dLbl>
              <c:idx val="0"/>
              <c:layout>
                <c:manualLayout>
                  <c:x val="8.9362423447069114E-2"/>
                  <c:y val="3.7066200058326042E-3"/>
                </c:manualLayout>
              </c:layout>
              <c:tx>
                <c:rich>
                  <a:bodyPr/>
                  <a:lstStyle/>
                  <a:p>
                    <a:fld id="{C36846E0-17F3-4353-A2C3-529D601C2627}" type="VALUE">
                      <a:rPr lang="en-US">
                        <a:solidFill>
                          <a:schemeClr val="accent5"/>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C5-409A-BA2C-22BBAB315420}"/>
                </c:ext>
              </c:extLst>
            </c:dLbl>
            <c:dLbl>
              <c:idx val="1"/>
              <c:layout>
                <c:manualLayout>
                  <c:x val="0.10852034120734907"/>
                  <c:y val="-2.4887357830271215E-2"/>
                </c:manualLayout>
              </c:layout>
              <c:tx>
                <c:rich>
                  <a:bodyPr/>
                  <a:lstStyle/>
                  <a:p>
                    <a:fld id="{BB2E8099-92A8-4B52-ACBC-1E4E745774DA}" type="VALUE">
                      <a:rPr lang="en-US">
                        <a:solidFill>
                          <a:schemeClr val="accent2"/>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C5-409A-BA2C-22BBAB315420}"/>
                </c:ext>
              </c:extLst>
            </c:dLbl>
            <c:dLbl>
              <c:idx val="2"/>
              <c:layout>
                <c:manualLayout>
                  <c:x val="-5.7488954505686786E-2"/>
                  <c:y val="4.691017789442995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C5-409A-BA2C-22BBAB315420}"/>
                </c:ext>
              </c:extLst>
            </c:dLbl>
            <c:dLbl>
              <c:idx val="3"/>
              <c:layout>
                <c:manualLayout>
                  <c:x val="-0.10811417322834646"/>
                  <c:y val="-1.4811898512685915E-2"/>
                </c:manualLayout>
              </c:layout>
              <c:tx>
                <c:rich>
                  <a:bodyPr/>
                  <a:lstStyle/>
                  <a:p>
                    <a:fld id="{730374B5-FF81-4B88-B888-188DF0DC6490}" type="VALUE">
                      <a:rPr lang="en-US">
                        <a:solidFill>
                          <a:schemeClr val="accent4">
                            <a:lumMod val="75000"/>
                          </a:schemeClr>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EC5-409A-BA2C-22BBAB31542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Sheet2!$I$28:$I$31</c:f>
              <c:strCache>
                <c:ptCount val="4"/>
                <c:pt idx="0">
                  <c:v>1 хүртэл</c:v>
                </c:pt>
                <c:pt idx="1">
                  <c:v>1-5 жил</c:v>
                </c:pt>
                <c:pt idx="2">
                  <c:v>5-10 жил</c:v>
                </c:pt>
                <c:pt idx="3">
                  <c:v>10&lt; жил </c:v>
                </c:pt>
              </c:strCache>
            </c:strRef>
          </c:cat>
          <c:val>
            <c:numRef>
              <c:f>Sheet2!$J$28:$J$31</c:f>
              <c:numCache>
                <c:formatCode>0.0%</c:formatCode>
                <c:ptCount val="4"/>
                <c:pt idx="0">
                  <c:v>0.26300000000000001</c:v>
                </c:pt>
                <c:pt idx="1">
                  <c:v>0.30499999999999999</c:v>
                </c:pt>
                <c:pt idx="2">
                  <c:v>0.16800000000000001</c:v>
                </c:pt>
                <c:pt idx="3">
                  <c:v>0.26300000000000001</c:v>
                </c:pt>
              </c:numCache>
            </c:numRef>
          </c:val>
          <c:extLst>
            <c:ext xmlns:c16="http://schemas.microsoft.com/office/drawing/2014/chart" uri="{C3380CC4-5D6E-409C-BE32-E72D297353CC}">
              <c16:uniqueId val="{00000008-5EC5-409A-BA2C-22BBAB315420}"/>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mn-MN" dirty="0">
                <a:solidFill>
                  <a:schemeClr val="tx1"/>
                </a:solidFill>
                <a:latin typeface="Arial" panose="020B0604020202020204" pitchFamily="34" charset="0"/>
                <a:cs typeface="Arial" panose="020B0604020202020204" pitchFamily="34" charset="0"/>
              </a:rPr>
              <a:t>Сургалтын алба,</a:t>
            </a:r>
            <a:r>
              <a:rPr lang="mn-MN" baseline="0" dirty="0">
                <a:solidFill>
                  <a:schemeClr val="tx1"/>
                </a:solidFill>
                <a:latin typeface="Arial" panose="020B0604020202020204" pitchFamily="34" charset="0"/>
                <a:cs typeface="Arial" panose="020B0604020202020204" pitchFamily="34" charset="0"/>
              </a:rPr>
              <a:t> </a:t>
            </a:r>
            <a:r>
              <a:rPr lang="mn-MN" dirty="0">
                <a:solidFill>
                  <a:schemeClr val="tx1"/>
                </a:solidFill>
                <a:latin typeface="Arial" panose="020B0604020202020204" pitchFamily="34" charset="0"/>
                <a:cs typeface="Arial" panose="020B0604020202020204" pitchFamily="34" charset="0"/>
              </a:rPr>
              <a:t>ажилтны тоо</a:t>
            </a:r>
            <a:endParaRPr lang="en-US"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7E3-4BAF-BCB6-85F7EA431EE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7E3-4BAF-BCB6-85F7EA431EE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7E3-4BAF-BCB6-85F7EA431EE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7E3-4BAF-BCB6-85F7EA431EE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07E3-4BAF-BCB6-85F7EA431EE6}"/>
              </c:ext>
            </c:extLst>
          </c:dPt>
          <c:dLbls>
            <c:dLbl>
              <c:idx val="0"/>
              <c:layout>
                <c:manualLayout>
                  <c:x val="0.14416765091863518"/>
                  <c:y val="2.605351414406532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E3-4BAF-BCB6-85F7EA431EE6}"/>
                </c:ext>
              </c:extLst>
            </c:dLbl>
            <c:dLbl>
              <c:idx val="1"/>
              <c:layout>
                <c:manualLayout>
                  <c:x val="0.14747375328083978"/>
                  <c:y val="-4.340988626421696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E3-4BAF-BCB6-85F7EA431EE6}"/>
                </c:ext>
              </c:extLst>
            </c:dLbl>
            <c:dLbl>
              <c:idx val="2"/>
              <c:layout>
                <c:manualLayout>
                  <c:x val="-2.624595363079615E-2"/>
                  <c:y val="0.1907491251093613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E3-4BAF-BCB6-85F7EA431EE6}"/>
                </c:ext>
              </c:extLst>
            </c:dLbl>
            <c:dLbl>
              <c:idx val="3"/>
              <c:layout>
                <c:manualLayout>
                  <c:x val="-0.22906583552055992"/>
                  <c:y val="1.407808398950131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E3-4BAF-BCB6-85F7EA431EE6}"/>
                </c:ext>
              </c:extLst>
            </c:dLbl>
            <c:dLbl>
              <c:idx val="4"/>
              <c:layout>
                <c:manualLayout>
                  <c:x val="2.3815288713910761E-2"/>
                  <c:y val="-1.626749781277340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7E3-4BAF-BCB6-85F7EA431EE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Sheet2!$I$33:$I$37</c:f>
              <c:strCache>
                <c:ptCount val="5"/>
                <c:pt idx="0">
                  <c:v>1 ажилтантай</c:v>
                </c:pt>
                <c:pt idx="1">
                  <c:v>2 ажилтантай</c:v>
                </c:pt>
                <c:pt idx="2">
                  <c:v>3 ажилтантай</c:v>
                </c:pt>
                <c:pt idx="3">
                  <c:v>4 ажилтантай</c:v>
                </c:pt>
                <c:pt idx="4">
                  <c:v>5 ажилтантай</c:v>
                </c:pt>
              </c:strCache>
            </c:strRef>
          </c:cat>
          <c:val>
            <c:numRef>
              <c:f>Sheet2!$J$33:$J$37</c:f>
              <c:numCache>
                <c:formatCode>0.0%</c:formatCode>
                <c:ptCount val="5"/>
                <c:pt idx="0">
                  <c:v>0.24299999999999999</c:v>
                </c:pt>
                <c:pt idx="1">
                  <c:v>0.34100000000000003</c:v>
                </c:pt>
                <c:pt idx="2">
                  <c:v>0.317</c:v>
                </c:pt>
                <c:pt idx="3">
                  <c:v>7.2999999999999995E-2</c:v>
                </c:pt>
                <c:pt idx="4">
                  <c:v>2.4E-2</c:v>
                </c:pt>
              </c:numCache>
            </c:numRef>
          </c:val>
          <c:extLst>
            <c:ext xmlns:c16="http://schemas.microsoft.com/office/drawing/2014/chart" uri="{C3380CC4-5D6E-409C-BE32-E72D297353CC}">
              <c16:uniqueId val="{0000000A-07E3-4BAF-BCB6-85F7EA431EE6}"/>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6.0614391951006125E-2"/>
          <c:y val="0.82117381160688252"/>
          <c:w val="0.89821544181977253"/>
          <c:h val="0.1510484106153397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73C53-AE1C-406C-9903-00F72A07143D}"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4B3C2-E4A5-4C45-B382-C3764DF39098}" type="slidenum">
              <a:rPr lang="en-US" smtClean="0"/>
              <a:t>‹#›</a:t>
            </a:fld>
            <a:endParaRPr lang="en-US"/>
          </a:p>
        </p:txBody>
      </p:sp>
    </p:spTree>
    <p:extLst>
      <p:ext uri="{BB962C8B-B14F-4D97-AF65-F5344CB8AC3E}">
        <p14:creationId xmlns:p14="http://schemas.microsoft.com/office/powerpoint/2010/main" val="2516622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n-MN" dirty="0"/>
              <a:t>Эрүүл мэндийн салбарын төгсөлтийн дараах гадаад, дотоод сургалт, мэргэшлийн зэрэг олгох, мэргэжлийн үйл ажиллагаа эрхлэх зөвшөөрөл буюу лиценз олгох үндсэн 3 үйл ажиллагааг манай Хүний нөөцийн хөгжлийн алба хариуцан гүйцэтгэдэг.  ЭМЯ-ны дэргэдэх Эмнэлгийн мэргэжилтний хөгжлийн зөвлөл, Эмнэлгийн мэргэжилтний зөвшөөрлийн зөвлөлийн ажлын албаны чиг үүргийг гүйцэтгэн ажилладаг.</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n-MN" dirty="0"/>
              <a:t>Төрөөс үзүүлэх үйлчилгээг цахимжуулж, төрийн хүнд суртлыг бууруулах бодлогын хүрээнд: Эрүүл мэндийн ажилтны нэгдсэн бүртгэлийн сан программыг нэвтрүүлж, төгсөлтийн сургалт, зөвшөөрөл, зэрэг олгохтой холбоотой үйл ажиллагааг бүрэн цахимжуулсан.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n-MN" dirty="0"/>
              <a:t>Өнгөрсөн онд бид тусгай зөвшөөрөл, мэргэшлийн зэргийн гэрчилгээг цахимаар олгож, эхэлсэн.  Өнгөрсөн долоо хоногт </a:t>
            </a:r>
            <a:r>
              <a:rPr lang="mn-MN" sz="1800" dirty="0">
                <a:effectLst/>
                <a:latin typeface="Arial" panose="020B0604020202020204" pitchFamily="34" charset="0"/>
                <a:ea typeface="Times New Roman" panose="02020603050405020304" pitchFamily="18" charset="0"/>
              </a:rPr>
              <a:t>И-Монголиа, Мэдээллийн аюулгүй байдлын газар, Үндэсний дата төв, Дижитал медик ХХК-тай хамтран Лиценз, Зэргийн сервис холботыг хийн ХУР-ын хөгжүүлэлтийн санд байршуулсан. </a:t>
            </a:r>
            <a:r>
              <a:rPr lang="mn-MN" dirty="0"/>
              <a:t>Энэ холболт хийгдснээрээ иргэн хүссэн үедээ лиценз, зэргийн гэрчилгээгээ хэвлэн авах боломж бүрдэж байгаа юм.</a:t>
            </a:r>
          </a:p>
          <a:p>
            <a:pPr marL="171450" indent="-171450">
              <a:buFont typeface="Arial" panose="020B0604020202020204" pitchFamily="34" charset="0"/>
              <a:buChar char="•"/>
            </a:pPr>
            <a:r>
              <a:rPr lang="mn-MN" dirty="0"/>
              <a:t>1 Жилд ойролцоогоор 11000 гаруй эмнэлгийн мэргэжилтэнд тусгай зөвшөөрөл, 3000 орчим эмнэлгийн мэргэжилтэнд мэргэжлийн үнэмлэх, гэрчилгээ, 1300 гаруй эмнэлгийн мэргэжилтэнд мэргэшлийн зэргийн гэрчилгээ олгож, цаасаар баталгаажилт хийгддэг. Цаасан гэрчилгээг олгоход 45 сая орчим төгрөгийн зардал гаргаж, хөдөө орон нутгаас цээж зургаа авчирж өгөх, зөвшөөрлаа албажихаар авахаар ирэхэд иргэд ихээхэн цаг хугацаа зарцуулдаг.</a:t>
            </a:r>
          </a:p>
          <a:p>
            <a:pPr marL="171450" indent="-171450">
              <a:buFont typeface="Arial" panose="020B0604020202020204" pitchFamily="34" charset="0"/>
              <a:buChar char="•"/>
            </a:pPr>
            <a:r>
              <a:rPr lang="mn-MN" dirty="0"/>
              <a:t>Багц цагийн сургалтын гэрчилгээг цахим хэлбэрт шилжүүл</a:t>
            </a:r>
            <a:r>
              <a:rPr lang="en-US" dirty="0"/>
              <a:t>c</a:t>
            </a:r>
            <a:r>
              <a:rPr lang="mn-MN" dirty="0"/>
              <a:t>нээр 1 жилд  101000 орчим гэрчилгээг мэдээний санд оруулсан байна. </a:t>
            </a:r>
            <a:endParaRPr lang="en-US" dirty="0"/>
          </a:p>
          <a:p>
            <a:r>
              <a:rPr lang="mn-MN" dirty="0"/>
              <a:t>Өнөөдрийн байдлаар төгсөлтийн дараах мэргэшүүлэх сургалт эрхлэх 35 байгууллага дээр 3000 орчим эмнэлгийн мэргэжилтэн суралцаж байна.</a:t>
            </a:r>
          </a:p>
          <a:p>
            <a:pPr marL="171450" indent="-171450">
              <a:buFont typeface="Arial" panose="020B0604020202020204" pitchFamily="34" charset="0"/>
              <a:buChar char="•"/>
            </a:pPr>
            <a:r>
              <a:rPr lang="mn-MN" dirty="0"/>
              <a:t>Зөвхөн ЭМЯ-ны харъяа лавлагаа төвүүд дээр сургалт явуулахаас гадна хөдөө орон нутагтаа суралцах боломжийг бүрдүүлэх үүднээс 6 аймаг, нийслэлийн 5 дүүрэг мэргэжил арга зүйн зөвлөгөө өгч сургалт эрхлэх байгууллагын эрх олгож, сургалтыг явуулж байна.</a:t>
            </a:r>
          </a:p>
          <a:p>
            <a:pPr marL="171450" indent="-171450">
              <a:buFont typeface="Arial" panose="020B0604020202020204" pitchFamily="34" charset="0"/>
              <a:buChar char="•"/>
            </a:pPr>
            <a:r>
              <a:rPr lang="mn-MN" dirty="0"/>
              <a:t>Төр хувийн хэвшлийн түншлэлийг хангахын зэрэгцээ эмнэлгийн мэргэжилтэн тасралтгүй суралцах боломжийг бүрдүүлэх зорилгоор багц цагийн богино хугацааны сургалт эрхлэх 133 байгууллагатай хамтран жилд 1400 гаруй сургалтыг зохион байгуулж, 100813 эмнэлгийн мэргэжилтэнг хамруулсан байна.</a:t>
            </a:r>
          </a:p>
          <a:p>
            <a:pPr marL="171450" indent="-171450">
              <a:buFont typeface="Arial" panose="020B0604020202020204" pitchFamily="34" charset="0"/>
              <a:buChar char="•"/>
            </a:pPr>
            <a:r>
              <a:rPr lang="mn-MN" dirty="0"/>
              <a:t>41 мэргэжлийн чиглэл, 85 мэргэшлийн чиглэлээр Ахлах, тэргүүлэх, зөвлөх зэргийг 31 мэргэжлийн нийгэмлэг, холбоотой хамтран мэргэшлийн зэрэг олгох үйл ажиллагааг зохион байгуулдаг.</a:t>
            </a:r>
          </a:p>
          <a:p>
            <a:pPr marL="171450" indent="-171450">
              <a:buFont typeface="Arial" panose="020B0604020202020204" pitchFamily="34" charset="0"/>
              <a:buChar char="•"/>
            </a:pPr>
            <a:r>
              <a:rPr lang="mn-MN" dirty="0"/>
              <a:t>Монгол Улсад мэргэжлийн үйл ажиллагаа эрхлэх 55065 эмнэлгийн мэргэжилтэн ажиллаж байна. Эрүүл мэндийн тухай хуулинд заасанчлан эмчлэх, эм барих, сувилах, эх барих, сэргээн засах гэсэн 5 зөвшөөрлийг дотоод, гадаадын эмнэлгийн мэргэжилтэнд олгох үйл ажиллагааг зохион байгуулж ажилладаг.</a:t>
            </a:r>
          </a:p>
          <a:p>
            <a:pPr marL="171450" indent="-171450">
              <a:buFont typeface="Arial" panose="020B0604020202020204" pitchFamily="34" charset="0"/>
              <a:buChar char="•"/>
            </a:pPr>
            <a:endParaRPr lang="mn-MN" dirty="0"/>
          </a:p>
          <a:p>
            <a:pPr marL="0" lvl="0" indent="0" algn="l" rtl="0">
              <a:spcBef>
                <a:spcPts val="0"/>
              </a:spcBef>
              <a:spcAft>
                <a:spcPts val="0"/>
              </a:spcAft>
              <a:buNone/>
            </a:pPr>
            <a:endParaRPr lang="mn-M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5A5DB-1D0F-410F-82A0-39AC3FCF3F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35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814388"/>
            <a:ext cx="7146925" cy="4021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5A5DB-1D0F-410F-82A0-39AC3FCF3F0C}" type="slidenum">
              <a:rPr lang="en-US" smtClean="0"/>
              <a:t>5</a:t>
            </a:fld>
            <a:endParaRPr lang="en-US"/>
          </a:p>
        </p:txBody>
      </p:sp>
    </p:spTree>
    <p:extLst>
      <p:ext uri="{BB962C8B-B14F-4D97-AF65-F5344CB8AC3E}">
        <p14:creationId xmlns:p14="http://schemas.microsoft.com/office/powerpoint/2010/main" val="1026316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E31AD-B62A-4CFE-8955-C39E98DE5C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353E5C-9489-4E5F-89DB-32D7C1A70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7BB050-B1A2-4D50-A639-8CE13AFE5AF7}"/>
              </a:ext>
            </a:extLst>
          </p:cNvPr>
          <p:cNvSpPr>
            <a:spLocks noGrp="1"/>
          </p:cNvSpPr>
          <p:nvPr>
            <p:ph type="dt" sz="half" idx="10"/>
          </p:nvPr>
        </p:nvSpPr>
        <p:spPr/>
        <p:txBody>
          <a:bodyPr/>
          <a:lstStyle/>
          <a:p>
            <a:fld id="{42A19D70-6176-4AF9-8AD1-28B1E1A45B7D}" type="datetimeFigureOut">
              <a:rPr lang="en-US" smtClean="0"/>
              <a:t>9/24/2024</a:t>
            </a:fld>
            <a:endParaRPr lang="en-US"/>
          </a:p>
        </p:txBody>
      </p:sp>
      <p:sp>
        <p:nvSpPr>
          <p:cNvPr id="5" name="Footer Placeholder 4">
            <a:extLst>
              <a:ext uri="{FF2B5EF4-FFF2-40B4-BE49-F238E27FC236}">
                <a16:creationId xmlns:a16="http://schemas.microsoft.com/office/drawing/2014/main" id="{D315A12A-EF3C-4155-B7AE-81617C27E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EC2BD-94C5-4943-A7C9-C0CA05D18436}"/>
              </a:ext>
            </a:extLst>
          </p:cNvPr>
          <p:cNvSpPr>
            <a:spLocks noGrp="1"/>
          </p:cNvSpPr>
          <p:nvPr>
            <p:ph type="sldNum" sz="quarter" idx="12"/>
          </p:nvPr>
        </p:nvSpPr>
        <p:spPr/>
        <p:txBody>
          <a:bodyPr/>
          <a:lstStyle/>
          <a:p>
            <a:fld id="{C2C592D4-16DB-4CCF-B74A-D1066E487A7E}" type="slidenum">
              <a:rPr lang="en-US" smtClean="0"/>
              <a:t>‹#›</a:t>
            </a:fld>
            <a:endParaRPr lang="en-US"/>
          </a:p>
        </p:txBody>
      </p:sp>
    </p:spTree>
    <p:extLst>
      <p:ext uri="{BB962C8B-B14F-4D97-AF65-F5344CB8AC3E}">
        <p14:creationId xmlns:p14="http://schemas.microsoft.com/office/powerpoint/2010/main" val="250663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CB09-AFE2-4143-8961-17C68DE1FB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C395D4-0995-43EC-9CDB-B70DC3034D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CB840-C826-4E2C-95CD-5FB45811527A}"/>
              </a:ext>
            </a:extLst>
          </p:cNvPr>
          <p:cNvSpPr>
            <a:spLocks noGrp="1"/>
          </p:cNvSpPr>
          <p:nvPr>
            <p:ph type="dt" sz="half" idx="10"/>
          </p:nvPr>
        </p:nvSpPr>
        <p:spPr/>
        <p:txBody>
          <a:bodyPr/>
          <a:lstStyle/>
          <a:p>
            <a:fld id="{42A19D70-6176-4AF9-8AD1-28B1E1A45B7D}" type="datetimeFigureOut">
              <a:rPr lang="en-US" smtClean="0"/>
              <a:t>9/24/2024</a:t>
            </a:fld>
            <a:endParaRPr lang="en-US"/>
          </a:p>
        </p:txBody>
      </p:sp>
      <p:sp>
        <p:nvSpPr>
          <p:cNvPr id="5" name="Footer Placeholder 4">
            <a:extLst>
              <a:ext uri="{FF2B5EF4-FFF2-40B4-BE49-F238E27FC236}">
                <a16:creationId xmlns:a16="http://schemas.microsoft.com/office/drawing/2014/main" id="{FEC46401-7ACA-4053-8E1F-9FEE1B34C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4D79DF-8DA2-4DF4-8FBE-BF2A4C4243C0}"/>
              </a:ext>
            </a:extLst>
          </p:cNvPr>
          <p:cNvSpPr>
            <a:spLocks noGrp="1"/>
          </p:cNvSpPr>
          <p:nvPr>
            <p:ph type="sldNum" sz="quarter" idx="12"/>
          </p:nvPr>
        </p:nvSpPr>
        <p:spPr/>
        <p:txBody>
          <a:bodyPr/>
          <a:lstStyle/>
          <a:p>
            <a:fld id="{C2C592D4-16DB-4CCF-B74A-D1066E487A7E}" type="slidenum">
              <a:rPr lang="en-US" smtClean="0"/>
              <a:t>‹#›</a:t>
            </a:fld>
            <a:endParaRPr lang="en-US"/>
          </a:p>
        </p:txBody>
      </p:sp>
    </p:spTree>
    <p:extLst>
      <p:ext uri="{BB962C8B-B14F-4D97-AF65-F5344CB8AC3E}">
        <p14:creationId xmlns:p14="http://schemas.microsoft.com/office/powerpoint/2010/main" val="828023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7E0BE7-175D-4D6F-A79D-4BD002D6EB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498DED-4ABC-4FA1-AB5F-FF3F8E2003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E10FD7-718C-4C99-8E7D-A9EFE14264DD}"/>
              </a:ext>
            </a:extLst>
          </p:cNvPr>
          <p:cNvSpPr>
            <a:spLocks noGrp="1"/>
          </p:cNvSpPr>
          <p:nvPr>
            <p:ph type="dt" sz="half" idx="10"/>
          </p:nvPr>
        </p:nvSpPr>
        <p:spPr/>
        <p:txBody>
          <a:bodyPr/>
          <a:lstStyle/>
          <a:p>
            <a:fld id="{42A19D70-6176-4AF9-8AD1-28B1E1A45B7D}" type="datetimeFigureOut">
              <a:rPr lang="en-US" smtClean="0"/>
              <a:t>9/24/2024</a:t>
            </a:fld>
            <a:endParaRPr lang="en-US"/>
          </a:p>
        </p:txBody>
      </p:sp>
      <p:sp>
        <p:nvSpPr>
          <p:cNvPr id="5" name="Footer Placeholder 4">
            <a:extLst>
              <a:ext uri="{FF2B5EF4-FFF2-40B4-BE49-F238E27FC236}">
                <a16:creationId xmlns:a16="http://schemas.microsoft.com/office/drawing/2014/main" id="{BB9FEE5B-26F6-4542-923A-F43208821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95527-F064-4F95-8A10-13B927D641E0}"/>
              </a:ext>
            </a:extLst>
          </p:cNvPr>
          <p:cNvSpPr>
            <a:spLocks noGrp="1"/>
          </p:cNvSpPr>
          <p:nvPr>
            <p:ph type="sldNum" sz="quarter" idx="12"/>
          </p:nvPr>
        </p:nvSpPr>
        <p:spPr/>
        <p:txBody>
          <a:bodyPr/>
          <a:lstStyle/>
          <a:p>
            <a:fld id="{C2C592D4-16DB-4CCF-B74A-D1066E487A7E}" type="slidenum">
              <a:rPr lang="en-US" smtClean="0"/>
              <a:t>‹#›</a:t>
            </a:fld>
            <a:endParaRPr lang="en-US"/>
          </a:p>
        </p:txBody>
      </p:sp>
    </p:spTree>
    <p:extLst>
      <p:ext uri="{BB962C8B-B14F-4D97-AF65-F5344CB8AC3E}">
        <p14:creationId xmlns:p14="http://schemas.microsoft.com/office/powerpoint/2010/main" val="26777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DBFC-1597-4006-B322-7017B55A86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6E5BF-4A09-454B-BD1B-C27287D203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98E80-76AC-4350-BBBE-06B0A52C44C0}"/>
              </a:ext>
            </a:extLst>
          </p:cNvPr>
          <p:cNvSpPr>
            <a:spLocks noGrp="1"/>
          </p:cNvSpPr>
          <p:nvPr>
            <p:ph type="dt" sz="half" idx="10"/>
          </p:nvPr>
        </p:nvSpPr>
        <p:spPr/>
        <p:txBody>
          <a:bodyPr/>
          <a:lstStyle/>
          <a:p>
            <a:fld id="{42A19D70-6176-4AF9-8AD1-28B1E1A45B7D}" type="datetimeFigureOut">
              <a:rPr lang="en-US" smtClean="0"/>
              <a:t>9/24/2024</a:t>
            </a:fld>
            <a:endParaRPr lang="en-US"/>
          </a:p>
        </p:txBody>
      </p:sp>
      <p:sp>
        <p:nvSpPr>
          <p:cNvPr id="5" name="Footer Placeholder 4">
            <a:extLst>
              <a:ext uri="{FF2B5EF4-FFF2-40B4-BE49-F238E27FC236}">
                <a16:creationId xmlns:a16="http://schemas.microsoft.com/office/drawing/2014/main" id="{C1FC80B3-332F-461D-9279-4AEAE4448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9A217-EA0C-42E2-A6B5-460D0502FA18}"/>
              </a:ext>
            </a:extLst>
          </p:cNvPr>
          <p:cNvSpPr>
            <a:spLocks noGrp="1"/>
          </p:cNvSpPr>
          <p:nvPr>
            <p:ph type="sldNum" sz="quarter" idx="12"/>
          </p:nvPr>
        </p:nvSpPr>
        <p:spPr/>
        <p:txBody>
          <a:bodyPr/>
          <a:lstStyle/>
          <a:p>
            <a:fld id="{C2C592D4-16DB-4CCF-B74A-D1066E487A7E}" type="slidenum">
              <a:rPr lang="en-US" smtClean="0"/>
              <a:t>‹#›</a:t>
            </a:fld>
            <a:endParaRPr lang="en-US"/>
          </a:p>
        </p:txBody>
      </p:sp>
    </p:spTree>
    <p:extLst>
      <p:ext uri="{BB962C8B-B14F-4D97-AF65-F5344CB8AC3E}">
        <p14:creationId xmlns:p14="http://schemas.microsoft.com/office/powerpoint/2010/main" val="57728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05C2-71B9-499C-AC68-39BBE7489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438B2D-F604-4FF4-965D-B694EF9CA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514FEC-1B18-4676-9182-FDA5A23FB56A}"/>
              </a:ext>
            </a:extLst>
          </p:cNvPr>
          <p:cNvSpPr>
            <a:spLocks noGrp="1"/>
          </p:cNvSpPr>
          <p:nvPr>
            <p:ph type="dt" sz="half" idx="10"/>
          </p:nvPr>
        </p:nvSpPr>
        <p:spPr/>
        <p:txBody>
          <a:bodyPr/>
          <a:lstStyle/>
          <a:p>
            <a:fld id="{42A19D70-6176-4AF9-8AD1-28B1E1A45B7D}" type="datetimeFigureOut">
              <a:rPr lang="en-US" smtClean="0"/>
              <a:t>9/24/2024</a:t>
            </a:fld>
            <a:endParaRPr lang="en-US"/>
          </a:p>
        </p:txBody>
      </p:sp>
      <p:sp>
        <p:nvSpPr>
          <p:cNvPr id="5" name="Footer Placeholder 4">
            <a:extLst>
              <a:ext uri="{FF2B5EF4-FFF2-40B4-BE49-F238E27FC236}">
                <a16:creationId xmlns:a16="http://schemas.microsoft.com/office/drawing/2014/main" id="{8F4B6678-15CA-4ABE-9E26-84A8BBF7C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E43A1-59CF-48C7-87BA-C5A460122156}"/>
              </a:ext>
            </a:extLst>
          </p:cNvPr>
          <p:cNvSpPr>
            <a:spLocks noGrp="1"/>
          </p:cNvSpPr>
          <p:nvPr>
            <p:ph type="sldNum" sz="quarter" idx="12"/>
          </p:nvPr>
        </p:nvSpPr>
        <p:spPr/>
        <p:txBody>
          <a:bodyPr/>
          <a:lstStyle/>
          <a:p>
            <a:fld id="{C2C592D4-16DB-4CCF-B74A-D1066E487A7E}" type="slidenum">
              <a:rPr lang="en-US" smtClean="0"/>
              <a:t>‹#›</a:t>
            </a:fld>
            <a:endParaRPr lang="en-US"/>
          </a:p>
        </p:txBody>
      </p:sp>
    </p:spTree>
    <p:extLst>
      <p:ext uri="{BB962C8B-B14F-4D97-AF65-F5344CB8AC3E}">
        <p14:creationId xmlns:p14="http://schemas.microsoft.com/office/powerpoint/2010/main" val="324416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A51E-B6E7-45CF-AD7B-41C24F0FC1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28B06A-5733-4E15-8C0A-BADBEF2136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83F024-6772-48FE-904B-80C5C587E4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F18EA3-CF61-43B8-A7EB-B2BD92B40F04}"/>
              </a:ext>
            </a:extLst>
          </p:cNvPr>
          <p:cNvSpPr>
            <a:spLocks noGrp="1"/>
          </p:cNvSpPr>
          <p:nvPr>
            <p:ph type="dt" sz="half" idx="10"/>
          </p:nvPr>
        </p:nvSpPr>
        <p:spPr/>
        <p:txBody>
          <a:bodyPr/>
          <a:lstStyle/>
          <a:p>
            <a:fld id="{42A19D70-6176-4AF9-8AD1-28B1E1A45B7D}" type="datetimeFigureOut">
              <a:rPr lang="en-US" smtClean="0"/>
              <a:t>9/24/2024</a:t>
            </a:fld>
            <a:endParaRPr lang="en-US"/>
          </a:p>
        </p:txBody>
      </p:sp>
      <p:sp>
        <p:nvSpPr>
          <p:cNvPr id="6" name="Footer Placeholder 5">
            <a:extLst>
              <a:ext uri="{FF2B5EF4-FFF2-40B4-BE49-F238E27FC236}">
                <a16:creationId xmlns:a16="http://schemas.microsoft.com/office/drawing/2014/main" id="{F168898F-231D-4CFF-9365-9352D2AD4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FB923-5AA6-4D93-81C9-5116AC5645DE}"/>
              </a:ext>
            </a:extLst>
          </p:cNvPr>
          <p:cNvSpPr>
            <a:spLocks noGrp="1"/>
          </p:cNvSpPr>
          <p:nvPr>
            <p:ph type="sldNum" sz="quarter" idx="12"/>
          </p:nvPr>
        </p:nvSpPr>
        <p:spPr/>
        <p:txBody>
          <a:bodyPr/>
          <a:lstStyle/>
          <a:p>
            <a:fld id="{C2C592D4-16DB-4CCF-B74A-D1066E487A7E}" type="slidenum">
              <a:rPr lang="en-US" smtClean="0"/>
              <a:t>‹#›</a:t>
            </a:fld>
            <a:endParaRPr lang="en-US"/>
          </a:p>
        </p:txBody>
      </p:sp>
    </p:spTree>
    <p:extLst>
      <p:ext uri="{BB962C8B-B14F-4D97-AF65-F5344CB8AC3E}">
        <p14:creationId xmlns:p14="http://schemas.microsoft.com/office/powerpoint/2010/main" val="401766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6AC61-8984-4A05-8E85-1A023F4817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0950DB-ACC9-432E-92CD-F8D43D0B2D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DF956A-E41B-4C16-A9E1-DB9F235DB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DDF8D7-AD5F-4B08-8059-12CD189DE4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9826C8-8A29-4295-A78A-6717A473EE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6763EF-6294-44CF-B208-684E62B4A6A3}"/>
              </a:ext>
            </a:extLst>
          </p:cNvPr>
          <p:cNvSpPr>
            <a:spLocks noGrp="1"/>
          </p:cNvSpPr>
          <p:nvPr>
            <p:ph type="dt" sz="half" idx="10"/>
          </p:nvPr>
        </p:nvSpPr>
        <p:spPr/>
        <p:txBody>
          <a:bodyPr/>
          <a:lstStyle/>
          <a:p>
            <a:fld id="{42A19D70-6176-4AF9-8AD1-28B1E1A45B7D}" type="datetimeFigureOut">
              <a:rPr lang="en-US" smtClean="0"/>
              <a:t>9/24/2024</a:t>
            </a:fld>
            <a:endParaRPr lang="en-US"/>
          </a:p>
        </p:txBody>
      </p:sp>
      <p:sp>
        <p:nvSpPr>
          <p:cNvPr id="8" name="Footer Placeholder 7">
            <a:extLst>
              <a:ext uri="{FF2B5EF4-FFF2-40B4-BE49-F238E27FC236}">
                <a16:creationId xmlns:a16="http://schemas.microsoft.com/office/drawing/2014/main" id="{CC7EC253-A933-43E2-B015-61E5D899F2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891B47-160D-4F2E-BCEC-E8D2E9A65457}"/>
              </a:ext>
            </a:extLst>
          </p:cNvPr>
          <p:cNvSpPr>
            <a:spLocks noGrp="1"/>
          </p:cNvSpPr>
          <p:nvPr>
            <p:ph type="sldNum" sz="quarter" idx="12"/>
          </p:nvPr>
        </p:nvSpPr>
        <p:spPr/>
        <p:txBody>
          <a:bodyPr/>
          <a:lstStyle/>
          <a:p>
            <a:fld id="{C2C592D4-16DB-4CCF-B74A-D1066E487A7E}" type="slidenum">
              <a:rPr lang="en-US" smtClean="0"/>
              <a:t>‹#›</a:t>
            </a:fld>
            <a:endParaRPr lang="en-US"/>
          </a:p>
        </p:txBody>
      </p:sp>
    </p:spTree>
    <p:extLst>
      <p:ext uri="{BB962C8B-B14F-4D97-AF65-F5344CB8AC3E}">
        <p14:creationId xmlns:p14="http://schemas.microsoft.com/office/powerpoint/2010/main" val="31146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81377-5467-44A7-805D-96A333F11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3EEC0B-F917-45D7-AD2A-B8D8ECA738E4}"/>
              </a:ext>
            </a:extLst>
          </p:cNvPr>
          <p:cNvSpPr>
            <a:spLocks noGrp="1"/>
          </p:cNvSpPr>
          <p:nvPr>
            <p:ph type="dt" sz="half" idx="10"/>
          </p:nvPr>
        </p:nvSpPr>
        <p:spPr/>
        <p:txBody>
          <a:bodyPr/>
          <a:lstStyle/>
          <a:p>
            <a:fld id="{42A19D70-6176-4AF9-8AD1-28B1E1A45B7D}" type="datetimeFigureOut">
              <a:rPr lang="en-US" smtClean="0"/>
              <a:t>9/24/2024</a:t>
            </a:fld>
            <a:endParaRPr lang="en-US"/>
          </a:p>
        </p:txBody>
      </p:sp>
      <p:sp>
        <p:nvSpPr>
          <p:cNvPr id="4" name="Footer Placeholder 3">
            <a:extLst>
              <a:ext uri="{FF2B5EF4-FFF2-40B4-BE49-F238E27FC236}">
                <a16:creationId xmlns:a16="http://schemas.microsoft.com/office/drawing/2014/main" id="{66BF0E7F-53D5-4540-AF79-D7E88374F2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C1EC2D-177A-4E1E-829B-787D803789EF}"/>
              </a:ext>
            </a:extLst>
          </p:cNvPr>
          <p:cNvSpPr>
            <a:spLocks noGrp="1"/>
          </p:cNvSpPr>
          <p:nvPr>
            <p:ph type="sldNum" sz="quarter" idx="12"/>
          </p:nvPr>
        </p:nvSpPr>
        <p:spPr/>
        <p:txBody>
          <a:bodyPr/>
          <a:lstStyle/>
          <a:p>
            <a:fld id="{C2C592D4-16DB-4CCF-B74A-D1066E487A7E}" type="slidenum">
              <a:rPr lang="en-US" smtClean="0"/>
              <a:t>‹#›</a:t>
            </a:fld>
            <a:endParaRPr lang="en-US"/>
          </a:p>
        </p:txBody>
      </p:sp>
    </p:spTree>
    <p:extLst>
      <p:ext uri="{BB962C8B-B14F-4D97-AF65-F5344CB8AC3E}">
        <p14:creationId xmlns:p14="http://schemas.microsoft.com/office/powerpoint/2010/main" val="163239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CF6746-881F-42A7-B471-C94C203D45DB}"/>
              </a:ext>
            </a:extLst>
          </p:cNvPr>
          <p:cNvSpPr>
            <a:spLocks noGrp="1"/>
          </p:cNvSpPr>
          <p:nvPr>
            <p:ph type="dt" sz="half" idx="10"/>
          </p:nvPr>
        </p:nvSpPr>
        <p:spPr/>
        <p:txBody>
          <a:bodyPr/>
          <a:lstStyle/>
          <a:p>
            <a:fld id="{42A19D70-6176-4AF9-8AD1-28B1E1A45B7D}" type="datetimeFigureOut">
              <a:rPr lang="en-US" smtClean="0"/>
              <a:t>9/24/2024</a:t>
            </a:fld>
            <a:endParaRPr lang="en-US"/>
          </a:p>
        </p:txBody>
      </p:sp>
      <p:sp>
        <p:nvSpPr>
          <p:cNvPr id="3" name="Footer Placeholder 2">
            <a:extLst>
              <a:ext uri="{FF2B5EF4-FFF2-40B4-BE49-F238E27FC236}">
                <a16:creationId xmlns:a16="http://schemas.microsoft.com/office/drawing/2014/main" id="{B8E2DD33-1913-495D-AE07-C665354CA6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8BF55C-9540-4929-A7EF-51CD61EF7E82}"/>
              </a:ext>
            </a:extLst>
          </p:cNvPr>
          <p:cNvSpPr>
            <a:spLocks noGrp="1"/>
          </p:cNvSpPr>
          <p:nvPr>
            <p:ph type="sldNum" sz="quarter" idx="12"/>
          </p:nvPr>
        </p:nvSpPr>
        <p:spPr/>
        <p:txBody>
          <a:bodyPr/>
          <a:lstStyle/>
          <a:p>
            <a:fld id="{C2C592D4-16DB-4CCF-B74A-D1066E487A7E}" type="slidenum">
              <a:rPr lang="en-US" smtClean="0"/>
              <a:t>‹#›</a:t>
            </a:fld>
            <a:endParaRPr lang="en-US"/>
          </a:p>
        </p:txBody>
      </p:sp>
    </p:spTree>
    <p:extLst>
      <p:ext uri="{BB962C8B-B14F-4D97-AF65-F5344CB8AC3E}">
        <p14:creationId xmlns:p14="http://schemas.microsoft.com/office/powerpoint/2010/main" val="2810282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BD547-88EE-4EB6-B59A-2C148900F7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F6A936-CC28-4ACE-9949-B5B4356918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C174A1-4F72-4B75-BCBE-5567BE92B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4FA37-DCFE-4DAC-8196-85AD80C69BB8}"/>
              </a:ext>
            </a:extLst>
          </p:cNvPr>
          <p:cNvSpPr>
            <a:spLocks noGrp="1"/>
          </p:cNvSpPr>
          <p:nvPr>
            <p:ph type="dt" sz="half" idx="10"/>
          </p:nvPr>
        </p:nvSpPr>
        <p:spPr/>
        <p:txBody>
          <a:bodyPr/>
          <a:lstStyle/>
          <a:p>
            <a:fld id="{42A19D70-6176-4AF9-8AD1-28B1E1A45B7D}" type="datetimeFigureOut">
              <a:rPr lang="en-US" smtClean="0"/>
              <a:t>9/24/2024</a:t>
            </a:fld>
            <a:endParaRPr lang="en-US"/>
          </a:p>
        </p:txBody>
      </p:sp>
      <p:sp>
        <p:nvSpPr>
          <p:cNvPr id="6" name="Footer Placeholder 5">
            <a:extLst>
              <a:ext uri="{FF2B5EF4-FFF2-40B4-BE49-F238E27FC236}">
                <a16:creationId xmlns:a16="http://schemas.microsoft.com/office/drawing/2014/main" id="{930A09DB-EC05-43EB-A91E-ED5C055B4A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188675-2A25-4CBB-BF55-0AE39ED90687}"/>
              </a:ext>
            </a:extLst>
          </p:cNvPr>
          <p:cNvSpPr>
            <a:spLocks noGrp="1"/>
          </p:cNvSpPr>
          <p:nvPr>
            <p:ph type="sldNum" sz="quarter" idx="12"/>
          </p:nvPr>
        </p:nvSpPr>
        <p:spPr/>
        <p:txBody>
          <a:bodyPr/>
          <a:lstStyle/>
          <a:p>
            <a:fld id="{C2C592D4-16DB-4CCF-B74A-D1066E487A7E}" type="slidenum">
              <a:rPr lang="en-US" smtClean="0"/>
              <a:t>‹#›</a:t>
            </a:fld>
            <a:endParaRPr lang="en-US"/>
          </a:p>
        </p:txBody>
      </p:sp>
    </p:spTree>
    <p:extLst>
      <p:ext uri="{BB962C8B-B14F-4D97-AF65-F5344CB8AC3E}">
        <p14:creationId xmlns:p14="http://schemas.microsoft.com/office/powerpoint/2010/main" val="106277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ED057-4F36-491A-8C1F-42292D2F4C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A26D4C-E1D1-4F78-8B1D-B90856F368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E82281-D699-4B52-B43E-4BA52FA8B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C8B727-5B0D-4C75-BCCC-AC4AA07376E3}"/>
              </a:ext>
            </a:extLst>
          </p:cNvPr>
          <p:cNvSpPr>
            <a:spLocks noGrp="1"/>
          </p:cNvSpPr>
          <p:nvPr>
            <p:ph type="dt" sz="half" idx="10"/>
          </p:nvPr>
        </p:nvSpPr>
        <p:spPr/>
        <p:txBody>
          <a:bodyPr/>
          <a:lstStyle/>
          <a:p>
            <a:fld id="{42A19D70-6176-4AF9-8AD1-28B1E1A45B7D}" type="datetimeFigureOut">
              <a:rPr lang="en-US" smtClean="0"/>
              <a:t>9/24/2024</a:t>
            </a:fld>
            <a:endParaRPr lang="en-US"/>
          </a:p>
        </p:txBody>
      </p:sp>
      <p:sp>
        <p:nvSpPr>
          <p:cNvPr id="6" name="Footer Placeholder 5">
            <a:extLst>
              <a:ext uri="{FF2B5EF4-FFF2-40B4-BE49-F238E27FC236}">
                <a16:creationId xmlns:a16="http://schemas.microsoft.com/office/drawing/2014/main" id="{2486F300-80ED-4956-A60D-C14F14E37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A899EB-568F-401F-82B0-2B5B0513E11F}"/>
              </a:ext>
            </a:extLst>
          </p:cNvPr>
          <p:cNvSpPr>
            <a:spLocks noGrp="1"/>
          </p:cNvSpPr>
          <p:nvPr>
            <p:ph type="sldNum" sz="quarter" idx="12"/>
          </p:nvPr>
        </p:nvSpPr>
        <p:spPr/>
        <p:txBody>
          <a:bodyPr/>
          <a:lstStyle/>
          <a:p>
            <a:fld id="{C2C592D4-16DB-4CCF-B74A-D1066E487A7E}" type="slidenum">
              <a:rPr lang="en-US" smtClean="0"/>
              <a:t>‹#›</a:t>
            </a:fld>
            <a:endParaRPr lang="en-US"/>
          </a:p>
        </p:txBody>
      </p:sp>
    </p:spTree>
    <p:extLst>
      <p:ext uri="{BB962C8B-B14F-4D97-AF65-F5344CB8AC3E}">
        <p14:creationId xmlns:p14="http://schemas.microsoft.com/office/powerpoint/2010/main" val="152759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45B02-CE90-4BCF-AB59-7607AE7C4B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1430B3-19AE-4EAC-B5FB-2D6BD500B2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05BDF8-AC33-42DF-8482-648ED6CC27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19D70-6176-4AF9-8AD1-28B1E1A45B7D}" type="datetimeFigureOut">
              <a:rPr lang="en-US" smtClean="0"/>
              <a:t>9/24/2024</a:t>
            </a:fld>
            <a:endParaRPr lang="en-US"/>
          </a:p>
        </p:txBody>
      </p:sp>
      <p:sp>
        <p:nvSpPr>
          <p:cNvPr id="5" name="Footer Placeholder 4">
            <a:extLst>
              <a:ext uri="{FF2B5EF4-FFF2-40B4-BE49-F238E27FC236}">
                <a16:creationId xmlns:a16="http://schemas.microsoft.com/office/drawing/2014/main" id="{1F4CDAA5-1C27-455F-BDD1-3953F18C6C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7DB7B0-DCCC-4DC4-AE4D-0D124663D9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592D4-16DB-4CCF-B74A-D1066E487A7E}" type="slidenum">
              <a:rPr lang="en-US" smtClean="0"/>
              <a:t>‹#›</a:t>
            </a:fld>
            <a:endParaRPr lang="en-US"/>
          </a:p>
        </p:txBody>
      </p:sp>
    </p:spTree>
    <p:extLst>
      <p:ext uri="{BB962C8B-B14F-4D97-AF65-F5344CB8AC3E}">
        <p14:creationId xmlns:p14="http://schemas.microsoft.com/office/powerpoint/2010/main" val="73006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EDF8FFB-FEEB-473F-ABBA-223813578F89}"/>
              </a:ext>
            </a:extLst>
          </p:cNvPr>
          <p:cNvSpPr>
            <a:spLocks noGrp="1"/>
          </p:cNvSpPr>
          <p:nvPr>
            <p:ph type="subTitle" idx="1"/>
          </p:nvPr>
        </p:nvSpPr>
        <p:spPr>
          <a:xfrm>
            <a:off x="1910821" y="2606564"/>
            <a:ext cx="8969306" cy="1403610"/>
          </a:xfrm>
        </p:spPr>
        <p:txBody>
          <a:bodyPr>
            <a:noAutofit/>
          </a:bodyPr>
          <a:lstStyle/>
          <a:p>
            <a:pPr>
              <a:lnSpc>
                <a:spcPct val="100000"/>
              </a:lnSpc>
              <a:spcBef>
                <a:spcPts val="0"/>
              </a:spcBef>
            </a:pPr>
            <a:r>
              <a:rPr lang="mn-MN" sz="2800" b="1" dirty="0">
                <a:solidFill>
                  <a:srgbClr val="002060"/>
                </a:solidFill>
                <a:latin typeface="Arial" panose="020B0604020202020204" pitchFamily="34" charset="0"/>
                <a:cs typeface="Arial" panose="020B0604020202020204" pitchFamily="34" charset="0"/>
              </a:rPr>
              <a:t>ТӨГСӨЛТИЙН ДАРААХ СУРГАЛТЫН </a:t>
            </a:r>
          </a:p>
          <a:p>
            <a:pPr>
              <a:lnSpc>
                <a:spcPct val="100000"/>
              </a:lnSpc>
              <a:spcBef>
                <a:spcPts val="0"/>
              </a:spcBef>
            </a:pPr>
            <a:r>
              <a:rPr lang="mn-MN" sz="2800" b="1" dirty="0">
                <a:solidFill>
                  <a:srgbClr val="002060"/>
                </a:solidFill>
                <a:latin typeface="Arial" panose="020B0604020202020204" pitchFamily="34" charset="0"/>
                <a:cs typeface="Arial" panose="020B0604020202020204" pitchFamily="34" charset="0"/>
              </a:rPr>
              <a:t>ӨНӨӨГИЙН БАЙДАЛ</a:t>
            </a:r>
          </a:p>
        </p:txBody>
      </p:sp>
      <p:pic>
        <p:nvPicPr>
          <p:cNvPr id="4" name="Picture 3">
            <a:extLst>
              <a:ext uri="{FF2B5EF4-FFF2-40B4-BE49-F238E27FC236}">
                <a16:creationId xmlns:a16="http://schemas.microsoft.com/office/drawing/2014/main" id="{F8476D01-9874-A549-B9F6-C4862E21C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527" y="216655"/>
            <a:ext cx="598947" cy="684511"/>
          </a:xfrm>
          <a:prstGeom prst="rect">
            <a:avLst/>
          </a:prstGeom>
        </p:spPr>
      </p:pic>
      <p:sp>
        <p:nvSpPr>
          <p:cNvPr id="2" name="TextBox 1">
            <a:extLst>
              <a:ext uri="{FF2B5EF4-FFF2-40B4-BE49-F238E27FC236}">
                <a16:creationId xmlns:a16="http://schemas.microsoft.com/office/drawing/2014/main" id="{FA1A8349-73B6-335D-A490-5E0E8606F997}"/>
              </a:ext>
            </a:extLst>
          </p:cNvPr>
          <p:cNvSpPr txBox="1"/>
          <p:nvPr/>
        </p:nvSpPr>
        <p:spPr>
          <a:xfrm>
            <a:off x="4252870" y="5763331"/>
            <a:ext cx="4210493" cy="923330"/>
          </a:xfrm>
          <a:prstGeom prst="rect">
            <a:avLst/>
          </a:prstGeom>
          <a:noFill/>
        </p:spPr>
        <p:txBody>
          <a:bodyPr wrap="square" rtlCol="0">
            <a:spAutoFit/>
          </a:bodyPr>
          <a:lstStyle/>
          <a:p>
            <a:pPr algn="ctr"/>
            <a:endParaRPr lang="mn-MN" dirty="0">
              <a:solidFill>
                <a:schemeClr val="accent1">
                  <a:lumMod val="75000"/>
                </a:schemeClr>
              </a:solidFill>
              <a:latin typeface="Arial" panose="020B0604020202020204" pitchFamily="34" charset="0"/>
              <a:cs typeface="Arial" panose="020B0604020202020204" pitchFamily="34" charset="0"/>
            </a:endParaRPr>
          </a:p>
          <a:p>
            <a:pPr algn="ctr"/>
            <a:r>
              <a:rPr lang="mn-MN" dirty="0">
                <a:solidFill>
                  <a:srgbClr val="002060"/>
                </a:solidFill>
                <a:latin typeface="Arial" panose="020B0604020202020204" pitchFamily="34" charset="0"/>
                <a:cs typeface="Arial" panose="020B0604020202020204" pitchFamily="34" charset="0"/>
              </a:rPr>
              <a:t>Улаанбаатар хот</a:t>
            </a:r>
          </a:p>
          <a:p>
            <a:pPr algn="ctr"/>
            <a:r>
              <a:rPr lang="mn-MN" dirty="0">
                <a:solidFill>
                  <a:srgbClr val="002060"/>
                </a:solidFill>
                <a:latin typeface="Arial" panose="020B0604020202020204" pitchFamily="34" charset="0"/>
                <a:cs typeface="Arial" panose="020B0604020202020204" pitchFamily="34" charset="0"/>
              </a:rPr>
              <a:t>2024 он </a:t>
            </a:r>
            <a:endParaRPr lang="en-US" dirty="0">
              <a:solidFill>
                <a:srgbClr val="00206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CA95873-0B79-0383-1C14-53286699F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867" y="-38643"/>
            <a:ext cx="2285133" cy="1987753"/>
          </a:xfrm>
          <a:prstGeom prst="rect">
            <a:avLst/>
          </a:prstGeom>
        </p:spPr>
      </p:pic>
      <p:pic>
        <p:nvPicPr>
          <p:cNvPr id="11" name="Picture 10">
            <a:extLst>
              <a:ext uri="{FF2B5EF4-FFF2-40B4-BE49-F238E27FC236}">
                <a16:creationId xmlns:a16="http://schemas.microsoft.com/office/drawing/2014/main" id="{D764D78D-378A-FA61-CB8C-446BC6278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145119" y="4811119"/>
            <a:ext cx="2189338" cy="1904424"/>
          </a:xfrm>
          <a:prstGeom prst="rect">
            <a:avLst/>
          </a:prstGeom>
        </p:spPr>
      </p:pic>
      <p:pic>
        <p:nvPicPr>
          <p:cNvPr id="13" name="Picture 12">
            <a:extLst>
              <a:ext uri="{FF2B5EF4-FFF2-40B4-BE49-F238E27FC236}">
                <a16:creationId xmlns:a16="http://schemas.microsoft.com/office/drawing/2014/main" id="{F0CD5112-F366-9335-EC21-28CD63752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5212" y="4776032"/>
            <a:ext cx="2393444" cy="2081968"/>
          </a:xfrm>
          <a:prstGeom prst="rect">
            <a:avLst/>
          </a:prstGeom>
        </p:spPr>
      </p:pic>
      <p:pic>
        <p:nvPicPr>
          <p:cNvPr id="15" name="Picture 14">
            <a:extLst>
              <a:ext uri="{FF2B5EF4-FFF2-40B4-BE49-F238E27FC236}">
                <a16:creationId xmlns:a16="http://schemas.microsoft.com/office/drawing/2014/main" id="{C4962663-3BBF-9117-15E0-0018F1494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49177" y="142712"/>
            <a:ext cx="2292618" cy="1994263"/>
          </a:xfrm>
          <a:prstGeom prst="rect">
            <a:avLst/>
          </a:prstGeom>
        </p:spPr>
      </p:pic>
      <p:pic>
        <p:nvPicPr>
          <p:cNvPr id="1028" name="Picture 4" descr="Эрүүл мэндийн яам - Монгол улсын засгийн газар">
            <a:extLst>
              <a:ext uri="{FF2B5EF4-FFF2-40B4-BE49-F238E27FC236}">
                <a16:creationId xmlns:a16="http://schemas.microsoft.com/office/drawing/2014/main" id="{1C481BDE-4F60-40D0-AB4B-337F8FE3C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39" y="253294"/>
            <a:ext cx="1498636" cy="6583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827A205-CA4F-4E00-9CD0-1E2BAB5615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5727" y="227168"/>
            <a:ext cx="838200" cy="6858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3">
            <a:extLst>
              <a:ext uri="{FF2B5EF4-FFF2-40B4-BE49-F238E27FC236}">
                <a16:creationId xmlns:a16="http://schemas.microsoft.com/office/drawing/2014/main" id="{F7279AC9-E718-9AB0-06A2-1658BAB6901C}"/>
              </a:ext>
            </a:extLst>
          </p:cNvPr>
          <p:cNvSpPr txBox="1"/>
          <p:nvPr/>
        </p:nvSpPr>
        <p:spPr>
          <a:xfrm>
            <a:off x="5622313" y="4892075"/>
            <a:ext cx="522045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mn-MN" b="1" i="1" dirty="0">
                <a:solidFill>
                  <a:srgbClr val="002060"/>
                </a:solidFill>
                <a:latin typeface="Arial" panose="020B0604020202020204" pitchFamily="34" charset="0"/>
                <a:cs typeface="Arial" panose="020B0604020202020204" pitchFamily="34" charset="0"/>
              </a:rPr>
              <a:t>Б.Отгончимэг, ЭМХТ-ийн ХНХА-ны дарга</a:t>
            </a:r>
            <a:endParaRPr lang="en-US" b="1"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805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9478E-D431-4954-AD49-D6ABF3FBC93A}"/>
              </a:ext>
            </a:extLst>
          </p:cNvPr>
          <p:cNvSpPr>
            <a:spLocks noGrp="1"/>
          </p:cNvSpPr>
          <p:nvPr>
            <p:ph type="title"/>
          </p:nvPr>
        </p:nvSpPr>
        <p:spPr>
          <a:xfrm>
            <a:off x="815217" y="6163828"/>
            <a:ext cx="11206276" cy="701675"/>
          </a:xfrm>
        </p:spPr>
        <p:txBody>
          <a:bodyPr>
            <a:noAutofit/>
          </a:bodyPr>
          <a:lstStyle/>
          <a:p>
            <a:pPr marL="0" marR="0" algn="ctr">
              <a:lnSpc>
                <a:spcPct val="115000"/>
              </a:lnSpc>
              <a:spcBef>
                <a:spcPts val="0"/>
              </a:spcBef>
              <a:spcAft>
                <a:spcPts val="0"/>
              </a:spcAft>
              <a:tabLst>
                <a:tab pos="0" algn="l"/>
              </a:tabLst>
            </a:pPr>
            <a:r>
              <a:rPr lang="mn-MN" sz="1200" i="1" dirty="0">
                <a:solidFill>
                  <a:srgbClr val="002060"/>
                </a:solidFill>
                <a:latin typeface="Arial" panose="020B0604020202020204" pitchFamily="34" charset="0"/>
                <a:cs typeface="Arial" panose="020B0604020202020204" pitchFamily="34" charset="0"/>
              </a:rPr>
              <a:t>Явцын хяналтад хамрагдсан 24 СЭБ-ын 70.8% /17/ нь үндсэн болон төрөлжсөн, 12.5% /3/ -үндсэн, 16.6% /4/ төрөлжсөн мэргэшлийн сургалт явуулдаг. </a:t>
            </a:r>
            <a:endParaRPr lang="en-US" sz="1200" i="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graphicFrame>
        <p:nvGraphicFramePr>
          <p:cNvPr id="16" name="Chart 15">
            <a:extLst>
              <a:ext uri="{FF2B5EF4-FFF2-40B4-BE49-F238E27FC236}">
                <a16:creationId xmlns:a16="http://schemas.microsoft.com/office/drawing/2014/main" id="{88D2D872-94CD-4805-80EA-B1C9E8D326FC}"/>
              </a:ext>
            </a:extLst>
          </p:cNvPr>
          <p:cNvGraphicFramePr>
            <a:graphicFrameLocks/>
          </p:cNvGraphicFramePr>
          <p:nvPr>
            <p:extLst>
              <p:ext uri="{D42A27DB-BD31-4B8C-83A1-F6EECF244321}">
                <p14:modId xmlns:p14="http://schemas.microsoft.com/office/powerpoint/2010/main" val="3937557190"/>
              </p:ext>
            </p:extLst>
          </p:nvPr>
        </p:nvGraphicFramePr>
        <p:xfrm>
          <a:off x="1435513" y="1227667"/>
          <a:ext cx="4541954" cy="46035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CC67AEF3-F2A9-4926-91CE-473C74D104A5}"/>
              </a:ext>
            </a:extLst>
          </p:cNvPr>
          <p:cNvGraphicFramePr>
            <a:graphicFrameLocks/>
          </p:cNvGraphicFramePr>
          <p:nvPr>
            <p:extLst>
              <p:ext uri="{D42A27DB-BD31-4B8C-83A1-F6EECF244321}">
                <p14:modId xmlns:p14="http://schemas.microsoft.com/office/powerpoint/2010/main" val="1140216426"/>
              </p:ext>
            </p:extLst>
          </p:nvPr>
        </p:nvGraphicFramePr>
        <p:xfrm>
          <a:off x="6282267" y="1082282"/>
          <a:ext cx="5402913" cy="4852975"/>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533F6030-FC74-41DB-9FD9-A7C10DF144A6}"/>
              </a:ext>
            </a:extLst>
          </p:cNvPr>
          <p:cNvSpPr txBox="1"/>
          <p:nvPr/>
        </p:nvSpPr>
        <p:spPr>
          <a:xfrm>
            <a:off x="618664" y="319699"/>
            <a:ext cx="11206276" cy="461665"/>
          </a:xfrm>
          <a:prstGeom prst="rect">
            <a:avLst/>
          </a:prstGeom>
          <a:noFill/>
        </p:spPr>
        <p:txBody>
          <a:bodyPr wrap="square" rtlCol="0">
            <a:spAutoFit/>
          </a:bodyPr>
          <a:lstStyle/>
          <a:p>
            <a:pPr algn="ctr"/>
            <a:r>
              <a:rPr lang="mn-MN" sz="2400" b="1" dirty="0">
                <a:solidFill>
                  <a:srgbClr val="002060"/>
                </a:solidFill>
                <a:latin typeface="Arial" panose="020B0604020202020204" pitchFamily="34" charset="0"/>
                <a:cs typeface="Arial" panose="020B0604020202020204" pitchFamily="34" charset="0"/>
              </a:rPr>
              <a:t>ХАМРАГДСАН БАЙГУУЛЛАГА</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180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9478E-D431-4954-AD49-D6ABF3FBC93A}"/>
              </a:ext>
            </a:extLst>
          </p:cNvPr>
          <p:cNvSpPr>
            <a:spLocks noGrp="1"/>
          </p:cNvSpPr>
          <p:nvPr>
            <p:ph type="title"/>
          </p:nvPr>
        </p:nvSpPr>
        <p:spPr>
          <a:xfrm>
            <a:off x="478905" y="117029"/>
            <a:ext cx="11206276" cy="701675"/>
          </a:xfrm>
        </p:spPr>
        <p:txBody>
          <a:bodyPr>
            <a:noAutofit/>
          </a:bodyPr>
          <a:lstStyle/>
          <a:p>
            <a:pPr marL="0" indent="0" algn="ctr">
              <a:buNone/>
            </a:pPr>
            <a:r>
              <a:rPr lang="mn-MN" sz="2400" b="1" dirty="0">
                <a:solidFill>
                  <a:srgbClr val="002060"/>
                </a:solidFill>
                <a:latin typeface="Arial" panose="020B0604020202020204" pitchFamily="34" charset="0"/>
                <a:cs typeface="Arial" panose="020B0604020202020204" pitchFamily="34" charset="0"/>
              </a:rPr>
              <a:t>ЯВЦЫН ҮНЭЛГЭЭНИЙ АРГАЧЛАЛ</a:t>
            </a: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sp>
        <p:nvSpPr>
          <p:cNvPr id="10" name="Content Placeholder 2">
            <a:extLst>
              <a:ext uri="{FF2B5EF4-FFF2-40B4-BE49-F238E27FC236}">
                <a16:creationId xmlns:a16="http://schemas.microsoft.com/office/drawing/2014/main" id="{EF67F9AC-0C97-41CF-8513-83D502C90E72}"/>
              </a:ext>
            </a:extLst>
          </p:cNvPr>
          <p:cNvSpPr txBox="1">
            <a:spLocks/>
          </p:cNvSpPr>
          <p:nvPr/>
        </p:nvSpPr>
        <p:spPr>
          <a:xfrm>
            <a:off x="6879365" y="1917430"/>
            <a:ext cx="4566403" cy="15115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mn-MN" sz="2000" dirty="0">
                <a:latin typeface="Arial" panose="020B0604020202020204" pitchFamily="34" charset="0"/>
                <a:cs typeface="Arial" panose="020B0604020202020204" pitchFamily="34" charset="0"/>
              </a:rPr>
              <a:t>Шалгуур: </a:t>
            </a:r>
          </a:p>
          <a:p>
            <a:pPr algn="just">
              <a:buFontTx/>
              <a:buChar char="-"/>
            </a:pPr>
            <a:r>
              <a:rPr lang="mn-MN" sz="2000" dirty="0">
                <a:latin typeface="Arial" panose="020B0604020202020204" pitchFamily="34" charset="0"/>
                <a:cs typeface="Arial" panose="020B0604020202020204" pitchFamily="34" charset="0"/>
              </a:rPr>
              <a:t>6 бүлэг ерөнхий үзүүлэлт,</a:t>
            </a:r>
          </a:p>
          <a:p>
            <a:pPr algn="just">
              <a:buFontTx/>
              <a:buChar char="-"/>
            </a:pPr>
            <a:r>
              <a:rPr lang="mn-MN" sz="2000" dirty="0">
                <a:latin typeface="Arial" panose="020B0604020202020204" pitchFamily="34" charset="0"/>
                <a:cs typeface="Arial" panose="020B0604020202020204" pitchFamily="34" charset="0"/>
              </a:rPr>
              <a:t>64 нарийвчилсан үзүүлэлт</a:t>
            </a:r>
            <a:endParaRPr lang="en-US" sz="1600" dirty="0"/>
          </a:p>
        </p:txBody>
      </p:sp>
      <p:graphicFrame>
        <p:nvGraphicFramePr>
          <p:cNvPr id="9" name="Table 8">
            <a:extLst>
              <a:ext uri="{FF2B5EF4-FFF2-40B4-BE49-F238E27FC236}">
                <a16:creationId xmlns:a16="http://schemas.microsoft.com/office/drawing/2014/main" id="{93CF3287-DA1D-49B6-865E-9D1942CC7983}"/>
              </a:ext>
            </a:extLst>
          </p:cNvPr>
          <p:cNvGraphicFramePr>
            <a:graphicFrameLocks noGrp="1"/>
          </p:cNvGraphicFramePr>
          <p:nvPr>
            <p:extLst>
              <p:ext uri="{D42A27DB-BD31-4B8C-83A1-F6EECF244321}">
                <p14:modId xmlns:p14="http://schemas.microsoft.com/office/powerpoint/2010/main" val="1510748689"/>
              </p:ext>
            </p:extLst>
          </p:nvPr>
        </p:nvGraphicFramePr>
        <p:xfrm>
          <a:off x="6285169" y="3937667"/>
          <a:ext cx="5340191" cy="1821436"/>
        </p:xfrm>
        <a:graphic>
          <a:graphicData uri="http://schemas.openxmlformats.org/drawingml/2006/table">
            <a:tbl>
              <a:tblPr firstRow="1" firstCol="1" bandRow="1">
                <a:tableStyleId>{BC89EF96-8CEA-46FF-86C4-4CE0E7609802}</a:tableStyleId>
              </a:tblPr>
              <a:tblGrid>
                <a:gridCol w="1267905">
                  <a:extLst>
                    <a:ext uri="{9D8B030D-6E8A-4147-A177-3AD203B41FA5}">
                      <a16:colId xmlns:a16="http://schemas.microsoft.com/office/drawing/2014/main" val="2763151617"/>
                    </a:ext>
                  </a:extLst>
                </a:gridCol>
                <a:gridCol w="637736">
                  <a:extLst>
                    <a:ext uri="{9D8B030D-6E8A-4147-A177-3AD203B41FA5}">
                      <a16:colId xmlns:a16="http://schemas.microsoft.com/office/drawing/2014/main" val="993854927"/>
                    </a:ext>
                  </a:extLst>
                </a:gridCol>
                <a:gridCol w="3434550">
                  <a:extLst>
                    <a:ext uri="{9D8B030D-6E8A-4147-A177-3AD203B41FA5}">
                      <a16:colId xmlns:a16="http://schemas.microsoft.com/office/drawing/2014/main" val="2499313021"/>
                    </a:ext>
                  </a:extLst>
                </a:gridCol>
              </a:tblGrid>
              <a:tr h="366973">
                <a:tc>
                  <a:txBody>
                    <a:bodyPr/>
                    <a:lstStyle/>
                    <a:p>
                      <a:pPr marL="0" marR="0" algn="just">
                        <a:lnSpc>
                          <a:spcPct val="115000"/>
                        </a:lnSpc>
                        <a:spcBef>
                          <a:spcPts val="0"/>
                        </a:spcBef>
                        <a:spcAft>
                          <a:spcPts val="0"/>
                        </a:spcAft>
                        <a:tabLst>
                          <a:tab pos="0" algn="l"/>
                        </a:tabLst>
                      </a:pPr>
                      <a:r>
                        <a:rPr lang="mn-MN" sz="1200" dirty="0">
                          <a:effectLst/>
                          <a:latin typeface="Arial" panose="020B0604020202020204" pitchFamily="34" charset="0"/>
                          <a:cs typeface="Arial" panose="020B0604020202020204" pitchFamily="34" charset="0"/>
                        </a:rPr>
                        <a:t>Үнэлгээ</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tabLst>
                          <a:tab pos="0" algn="l"/>
                        </a:tabLst>
                      </a:pPr>
                      <a:r>
                        <a:rPr lang="mn-MN" sz="1200" dirty="0">
                          <a:effectLst/>
                          <a:latin typeface="Arial" panose="020B0604020202020204" pitchFamily="34" charset="0"/>
                          <a:cs typeface="Arial" panose="020B0604020202020204" pitchFamily="34" charset="0"/>
                        </a:rPr>
                        <a:t>Тэмдэглэгээ</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tabLst>
                          <a:tab pos="0" algn="l"/>
                        </a:tabLst>
                      </a:pPr>
                      <a:r>
                        <a:rPr lang="mn-MN" sz="1200">
                          <a:effectLst/>
                          <a:latin typeface="Arial" panose="020B0604020202020204" pitchFamily="34" charset="0"/>
                          <a:cs typeface="Arial" panose="020B0604020202020204" pitchFamily="34" charset="0"/>
                        </a:rPr>
                        <a:t>Тайлбар </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72841721"/>
                  </a:ext>
                </a:extLst>
              </a:tr>
              <a:tr h="394859">
                <a:tc>
                  <a:txBody>
                    <a:bodyPr/>
                    <a:lstStyle/>
                    <a:p>
                      <a:pPr marL="0" marR="0" algn="just">
                        <a:lnSpc>
                          <a:spcPct val="115000"/>
                        </a:lnSpc>
                        <a:spcBef>
                          <a:spcPts val="0"/>
                        </a:spcBef>
                        <a:spcAft>
                          <a:spcPts val="0"/>
                        </a:spcAft>
                        <a:tabLst>
                          <a:tab pos="0" algn="l"/>
                        </a:tabLst>
                      </a:pPr>
                      <a:r>
                        <a:rPr lang="mn-MN" sz="1200" dirty="0">
                          <a:effectLst/>
                          <a:latin typeface="Arial" panose="020B0604020202020204" pitchFamily="34" charset="0"/>
                          <a:cs typeface="Arial" panose="020B0604020202020204" pitchFamily="34" charset="0"/>
                        </a:rPr>
                        <a:t>Зохистой</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tabLst>
                          <a:tab pos="0" algn="l"/>
                        </a:tabLst>
                      </a:pPr>
                      <a:r>
                        <a:rPr lang="en-US" sz="1200" dirty="0">
                          <a:effectLst/>
                          <a:latin typeface="Arial" panose="020B0604020202020204" pitchFamily="34" charset="0"/>
                          <a:cs typeface="Arial" panose="020B0604020202020204" pitchFamily="34" charset="0"/>
                        </a:rPr>
                        <a:t>a</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tabLst>
                          <a:tab pos="0" algn="l"/>
                        </a:tabLst>
                      </a:pPr>
                      <a:r>
                        <a:rPr lang="mn-MN" sz="1200" dirty="0">
                          <a:effectLst/>
                          <a:latin typeface="Arial" panose="020B0604020202020204" pitchFamily="34" charset="0"/>
                          <a:cs typeface="Arial" panose="020B0604020202020204" pitchFamily="34" charset="0"/>
                        </a:rPr>
                        <a:t>Сургалтыг хөтөлбөрийн дагуу зохион байгуулж, үйл ажиллагаа тогтмолжсон байна.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86320611"/>
                  </a:ext>
                </a:extLst>
              </a:tr>
              <a:tr h="394859">
                <a:tc>
                  <a:txBody>
                    <a:bodyPr/>
                    <a:lstStyle/>
                    <a:p>
                      <a:pPr marL="0" marR="0" algn="just">
                        <a:lnSpc>
                          <a:spcPct val="115000"/>
                        </a:lnSpc>
                        <a:spcBef>
                          <a:spcPts val="0"/>
                        </a:spcBef>
                        <a:spcAft>
                          <a:spcPts val="0"/>
                        </a:spcAft>
                        <a:tabLst>
                          <a:tab pos="0" algn="l"/>
                        </a:tabLst>
                      </a:pPr>
                      <a:r>
                        <a:rPr lang="mn-MN" sz="1200" dirty="0">
                          <a:effectLst/>
                          <a:latin typeface="Arial" panose="020B0604020202020204" pitchFamily="34" charset="0"/>
                          <a:cs typeface="Arial" panose="020B0604020202020204" pitchFamily="34" charset="0"/>
                        </a:rPr>
                        <a:t>Гүйцээх шаардлагатай</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tabLst>
                          <a:tab pos="0" algn="l"/>
                        </a:tabLst>
                      </a:pPr>
                      <a:r>
                        <a:rPr lang="en-US" sz="1200">
                          <a:effectLst/>
                          <a:latin typeface="Arial" panose="020B0604020202020204" pitchFamily="34" charset="0"/>
                          <a:cs typeface="Arial" panose="020B0604020202020204" pitchFamily="34" charset="0"/>
                        </a:rPr>
                        <a:t>b</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tabLst>
                          <a:tab pos="0" algn="l"/>
                        </a:tabLst>
                      </a:pPr>
                      <a:r>
                        <a:rPr lang="mn-MN" sz="1200" dirty="0">
                          <a:effectLst/>
                          <a:latin typeface="Arial" panose="020B0604020202020204" pitchFamily="34" charset="0"/>
                          <a:cs typeface="Arial" panose="020B0604020202020204" pitchFamily="34" charset="0"/>
                        </a:rPr>
                        <a:t>Зарим ажил зохион байгуулалтанд орсон ч нэмж гүйцээх шаардлагатай ажил байна.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51049349"/>
                  </a:ext>
                </a:extLst>
              </a:tr>
              <a:tr h="578083">
                <a:tc>
                  <a:txBody>
                    <a:bodyPr/>
                    <a:lstStyle/>
                    <a:p>
                      <a:pPr marL="0" marR="0" algn="just">
                        <a:lnSpc>
                          <a:spcPct val="115000"/>
                        </a:lnSpc>
                        <a:spcBef>
                          <a:spcPts val="0"/>
                        </a:spcBef>
                        <a:spcAft>
                          <a:spcPts val="0"/>
                        </a:spcAft>
                        <a:tabLst>
                          <a:tab pos="0" algn="l"/>
                        </a:tabLst>
                      </a:pPr>
                      <a:r>
                        <a:rPr lang="mn-MN" sz="1200" dirty="0">
                          <a:effectLst/>
                          <a:latin typeface="Arial" panose="020B0604020202020204" pitchFamily="34" charset="0"/>
                          <a:cs typeface="Arial" panose="020B0604020202020204" pitchFamily="34" charset="0"/>
                        </a:rPr>
                        <a:t>Сайжруулах шаардлагатай</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tabLst>
                          <a:tab pos="0" algn="l"/>
                        </a:tabLst>
                      </a:pPr>
                      <a:r>
                        <a:rPr lang="en-US" sz="1200">
                          <a:effectLst/>
                          <a:latin typeface="Arial" panose="020B0604020202020204" pitchFamily="34" charset="0"/>
                          <a:cs typeface="Arial" panose="020B0604020202020204" pitchFamily="34" charset="0"/>
                        </a:rPr>
                        <a:t>c</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tabLst>
                          <a:tab pos="0" algn="l"/>
                        </a:tabLst>
                      </a:pPr>
                      <a:r>
                        <a:rPr lang="mn-MN" sz="1200" dirty="0">
                          <a:effectLst/>
                          <a:latin typeface="Arial" panose="020B0604020202020204" pitchFamily="34" charset="0"/>
                          <a:cs typeface="Arial" panose="020B0604020202020204" pitchFamily="34" charset="0"/>
                        </a:rPr>
                        <a:t>Үйл ажиллагаа нь эхлэл төдий /хэвшил болоогүй/, хийгдээгүй цаашид сайжруулах шаардлагатай ажил байна.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21058284"/>
                  </a:ext>
                </a:extLst>
              </a:tr>
            </a:tbl>
          </a:graphicData>
        </a:graphic>
      </p:graphicFrame>
      <p:sp>
        <p:nvSpPr>
          <p:cNvPr id="13" name="TextBox 12">
            <a:extLst>
              <a:ext uri="{FF2B5EF4-FFF2-40B4-BE49-F238E27FC236}">
                <a16:creationId xmlns:a16="http://schemas.microsoft.com/office/drawing/2014/main" id="{049941B0-A970-4ED5-A3BA-8CC37210EBFA}"/>
              </a:ext>
            </a:extLst>
          </p:cNvPr>
          <p:cNvSpPr txBox="1"/>
          <p:nvPr/>
        </p:nvSpPr>
        <p:spPr>
          <a:xfrm>
            <a:off x="1173809" y="1833591"/>
            <a:ext cx="4908234" cy="2921441"/>
          </a:xfrm>
          <a:prstGeom prst="rect">
            <a:avLst/>
          </a:prstGeom>
          <a:noFill/>
        </p:spPr>
        <p:txBody>
          <a:bodyPr wrap="square">
            <a:spAutoFit/>
          </a:bodyPr>
          <a:lstStyle/>
          <a:p>
            <a:pPr marL="285750" marR="0" indent="-285750" algn="just">
              <a:lnSpc>
                <a:spcPct val="115000"/>
              </a:lnSpc>
              <a:spcBef>
                <a:spcPts val="0"/>
              </a:spcBef>
              <a:spcAft>
                <a:spcPts val="800"/>
              </a:spcAft>
              <a:buFont typeface="Arial" panose="020B0604020202020204" pitchFamily="34" charset="0"/>
              <a:buChar char="•"/>
              <a:tabLst>
                <a:tab pos="0" algn="l"/>
              </a:tabLst>
            </a:pPr>
            <a:r>
              <a:rPr lang="mn-MN" dirty="0">
                <a:latin typeface="Arial" panose="020B0604020202020204" pitchFamily="34" charset="0"/>
                <a:ea typeface="Calibri" panose="020F0502020204030204" pitchFamily="34" charset="0"/>
              </a:rPr>
              <a:t>Ү</a:t>
            </a:r>
            <a:r>
              <a:rPr lang="mn-MN" sz="1800" dirty="0">
                <a:effectLst/>
                <a:latin typeface="Arial" panose="020B0604020202020204" pitchFamily="34" charset="0"/>
                <a:ea typeface="Calibri" panose="020F0502020204030204" pitchFamily="34" charset="0"/>
              </a:rPr>
              <a:t>нэлгээ хийх арга зүйн сургалт зохион байгуулж, нэгдсэн аргачлал, арга зүйгээр хангасан.</a:t>
            </a:r>
            <a:endParaRPr lang="mn-MN" sz="2000" dirty="0">
              <a:latin typeface="Arial" panose="020B0604020202020204" pitchFamily="34" charset="0"/>
              <a:ea typeface="Calibri" panose="020F0502020204030204" pitchFamily="34" charset="0"/>
            </a:endParaRPr>
          </a:p>
          <a:p>
            <a:pPr marL="285750" marR="0" indent="-285750" algn="just">
              <a:lnSpc>
                <a:spcPct val="115000"/>
              </a:lnSpc>
              <a:spcBef>
                <a:spcPts val="0"/>
              </a:spcBef>
              <a:spcAft>
                <a:spcPts val="800"/>
              </a:spcAft>
              <a:buFont typeface="Arial" panose="020B0604020202020204" pitchFamily="34" charset="0"/>
              <a:buChar char="•"/>
              <a:tabLst>
                <a:tab pos="0" algn="l"/>
              </a:tabLst>
            </a:pPr>
            <a:r>
              <a:rPr lang="mn-MN" dirty="0">
                <a:latin typeface="Arial" panose="020B0604020202020204" pitchFamily="34" charset="0"/>
                <a:ea typeface="Calibri" panose="020F0502020204030204" pitchFamily="34" charset="0"/>
              </a:rPr>
              <a:t>С</a:t>
            </a:r>
            <a:r>
              <a:rPr lang="mn-MN" sz="1800" dirty="0">
                <a:effectLst/>
                <a:latin typeface="Arial" panose="020B0604020202020204" pitchFamily="34" charset="0"/>
                <a:ea typeface="Calibri" panose="020F0502020204030204" pitchFamily="34" charset="0"/>
              </a:rPr>
              <a:t>ургалтын тайлан, бичиг баримт, сургалтын орчинтой танилцах</a:t>
            </a:r>
          </a:p>
          <a:p>
            <a:pPr marL="285750" marR="0" indent="-285750" algn="just">
              <a:lnSpc>
                <a:spcPct val="115000"/>
              </a:lnSpc>
              <a:spcBef>
                <a:spcPts val="0"/>
              </a:spcBef>
              <a:spcAft>
                <a:spcPts val="800"/>
              </a:spcAft>
              <a:buFont typeface="Arial" panose="020B0604020202020204" pitchFamily="34" charset="0"/>
              <a:buChar char="•"/>
              <a:tabLst>
                <a:tab pos="0" algn="l"/>
              </a:tabLst>
            </a:pPr>
            <a:r>
              <a:rPr lang="mn-MN" sz="1800" dirty="0">
                <a:effectLst/>
                <a:latin typeface="Arial" panose="020B0604020202020204" pitchFamily="34" charset="0"/>
                <a:ea typeface="Calibri" panose="020F0502020204030204" pitchFamily="34" charset="0"/>
              </a:rPr>
              <a:t>Суралцагч, сургалт удирдагч багштай ярилцлага</a:t>
            </a:r>
          </a:p>
          <a:p>
            <a:pPr marL="285750" marR="0" indent="-285750" algn="just">
              <a:lnSpc>
                <a:spcPct val="115000"/>
              </a:lnSpc>
              <a:spcBef>
                <a:spcPts val="0"/>
              </a:spcBef>
              <a:spcAft>
                <a:spcPts val="800"/>
              </a:spcAft>
              <a:buFont typeface="Arial" panose="020B0604020202020204" pitchFamily="34" charset="0"/>
              <a:buChar char="•"/>
              <a:tabLst>
                <a:tab pos="0" algn="l"/>
              </a:tabLst>
            </a:pPr>
            <a:r>
              <a:rPr lang="mn-MN" sz="1800" dirty="0">
                <a:effectLst/>
                <a:latin typeface="Arial" panose="020B0604020202020204" pitchFamily="34" charset="0"/>
                <a:ea typeface="Calibri" panose="020F0502020204030204" pitchFamily="34" charset="0"/>
              </a:rPr>
              <a:t>Шалгуурын дагуу үнэлгээ</a:t>
            </a:r>
            <a:endParaRPr lang="en-US" sz="2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99050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9478E-D431-4954-AD49-D6ABF3FBC93A}"/>
              </a:ext>
            </a:extLst>
          </p:cNvPr>
          <p:cNvSpPr>
            <a:spLocks noGrp="1"/>
          </p:cNvSpPr>
          <p:nvPr>
            <p:ph type="title"/>
          </p:nvPr>
        </p:nvSpPr>
        <p:spPr>
          <a:xfrm>
            <a:off x="618664" y="211754"/>
            <a:ext cx="11206276" cy="701675"/>
          </a:xfrm>
        </p:spPr>
        <p:txBody>
          <a:bodyPr>
            <a:noAutofit/>
          </a:bodyPr>
          <a:lstStyle/>
          <a:p>
            <a:pPr marL="0" marR="0" algn="ctr">
              <a:lnSpc>
                <a:spcPct val="115000"/>
              </a:lnSpc>
              <a:spcBef>
                <a:spcPts val="0"/>
              </a:spcBef>
              <a:spcAft>
                <a:spcPts val="0"/>
              </a:spcAft>
              <a:tabLst>
                <a:tab pos="0" algn="l"/>
              </a:tabLst>
            </a:pPr>
            <a:r>
              <a:rPr lang="mn-MN" sz="2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ШАЛГУУР ҮЗҮҮЛЭЛТИЙН АГУУЛГА</a:t>
            </a:r>
            <a:endParaRPr lang="en-US"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graphicFrame>
        <p:nvGraphicFramePr>
          <p:cNvPr id="10" name="Table 9">
            <a:extLst>
              <a:ext uri="{FF2B5EF4-FFF2-40B4-BE49-F238E27FC236}">
                <a16:creationId xmlns:a16="http://schemas.microsoft.com/office/drawing/2014/main" id="{EF508C60-B797-4498-B414-88F07AD61834}"/>
              </a:ext>
            </a:extLst>
          </p:cNvPr>
          <p:cNvGraphicFramePr>
            <a:graphicFrameLocks noGrp="1"/>
          </p:cNvGraphicFramePr>
          <p:nvPr>
            <p:extLst>
              <p:ext uri="{D42A27DB-BD31-4B8C-83A1-F6EECF244321}">
                <p14:modId xmlns:p14="http://schemas.microsoft.com/office/powerpoint/2010/main" val="2848268976"/>
              </p:ext>
            </p:extLst>
          </p:nvPr>
        </p:nvGraphicFramePr>
        <p:xfrm>
          <a:off x="1155488" y="1091589"/>
          <a:ext cx="10529693" cy="5062835"/>
        </p:xfrm>
        <a:graphic>
          <a:graphicData uri="http://schemas.openxmlformats.org/drawingml/2006/table">
            <a:tbl>
              <a:tblPr/>
              <a:tblGrid>
                <a:gridCol w="383421">
                  <a:extLst>
                    <a:ext uri="{9D8B030D-6E8A-4147-A177-3AD203B41FA5}">
                      <a16:colId xmlns:a16="http://schemas.microsoft.com/office/drawing/2014/main" val="883058181"/>
                    </a:ext>
                  </a:extLst>
                </a:gridCol>
                <a:gridCol w="1548324">
                  <a:extLst>
                    <a:ext uri="{9D8B030D-6E8A-4147-A177-3AD203B41FA5}">
                      <a16:colId xmlns:a16="http://schemas.microsoft.com/office/drawing/2014/main" val="3718883093"/>
                    </a:ext>
                  </a:extLst>
                </a:gridCol>
                <a:gridCol w="376115">
                  <a:extLst>
                    <a:ext uri="{9D8B030D-6E8A-4147-A177-3AD203B41FA5}">
                      <a16:colId xmlns:a16="http://schemas.microsoft.com/office/drawing/2014/main" val="3969200958"/>
                    </a:ext>
                  </a:extLst>
                </a:gridCol>
                <a:gridCol w="8221833">
                  <a:extLst>
                    <a:ext uri="{9D8B030D-6E8A-4147-A177-3AD203B41FA5}">
                      <a16:colId xmlns:a16="http://schemas.microsoft.com/office/drawing/2014/main" val="3750478733"/>
                    </a:ext>
                  </a:extLst>
                </a:gridCol>
              </a:tblGrid>
              <a:tr h="180799">
                <a:tc>
                  <a:txBody>
                    <a:bodyPr/>
                    <a:lstStyle/>
                    <a:p>
                      <a:pPr algn="ctr" fontAlgn="ctr"/>
                      <a:r>
                        <a:rPr lang="en-US" sz="1100" b="1" i="0" u="none" strike="noStrike" dirty="0">
                          <a:solidFill>
                            <a:srgbClr val="000000"/>
                          </a:solidFill>
                          <a:effectLst/>
                          <a:latin typeface="Arial" panose="020B0604020202020204" pitchFamily="34" charset="0"/>
                        </a:rPr>
                        <a:t>№</a:t>
                      </a: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1" i="0" u="none" strike="noStrike">
                          <a:solidFill>
                            <a:srgbClr val="000000"/>
                          </a:solidFill>
                          <a:effectLst/>
                          <a:latin typeface="Arial" panose="020B0604020202020204" pitchFamily="34" charset="0"/>
                        </a:rPr>
                        <a:t>Бүлэг</a:t>
                      </a: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panose="020B0604020202020204" pitchFamily="34" charset="0"/>
                        </a:rPr>
                        <a:t>№</a:t>
                      </a: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100" b="1" i="0" u="none" strike="noStrike">
                          <a:solidFill>
                            <a:srgbClr val="000000"/>
                          </a:solidFill>
                          <a:effectLst/>
                          <a:latin typeface="Arial" panose="020B0604020202020204" pitchFamily="34" charset="0"/>
                        </a:rPr>
                        <a:t>Дэд үзүүлэлт</a:t>
                      </a: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641675"/>
                  </a:ext>
                </a:extLst>
              </a:tr>
              <a:tr h="209188">
                <a:tc rowSpan="4">
                  <a:txBody>
                    <a:bodyPr/>
                    <a:lstStyle/>
                    <a:p>
                      <a:pPr algn="ctr" fontAlgn="ctr"/>
                      <a:r>
                        <a:rPr lang="en-US" sz="1100" b="1" i="0" u="none" strike="noStrike" dirty="0">
                          <a:solidFill>
                            <a:srgbClr val="000000"/>
                          </a:solidFill>
                          <a:effectLst/>
                          <a:latin typeface="Arial" panose="020B0604020202020204" pitchFamily="34" charset="0"/>
                        </a:rPr>
                        <a:t>1</a:t>
                      </a: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mn-MN" sz="1200" b="1" i="0" u="none" strike="noStrike" dirty="0">
                          <a:solidFill>
                            <a:schemeClr val="tx1"/>
                          </a:solidFill>
                          <a:effectLst/>
                          <a:latin typeface="Arial" panose="020B0604020202020204" pitchFamily="34" charset="0"/>
                        </a:rPr>
                        <a:t>Удирдлага, зохион байгуулалт</a:t>
                      </a: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a:effectLst/>
                          <a:latin typeface="Arial" panose="020B0604020202020204" pitchFamily="34" charset="0"/>
                          <a:cs typeface="Arial" panose="020B0604020202020204" pitchFamily="34" charset="0"/>
                        </a:rPr>
                        <a:t>1.1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err="1">
                          <a:effectLst/>
                          <a:latin typeface="Arial" panose="020B0604020202020204" pitchFamily="34" charset="0"/>
                          <a:cs typeface="Arial" panose="020B0604020202020204" pitchFamily="34" charset="0"/>
                        </a:rPr>
                        <a:t>Бодлогын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баримт</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бичигт</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сургалт</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эрхлэх</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тухай</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тусгасан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байх</a:t>
                      </a:r>
                      <a:r>
                        <a:rPr lang="en-US"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1791177"/>
                  </a:ext>
                </a:extLst>
              </a:tr>
              <a:tr h="20918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tabLst>
                          <a:tab pos="0" algn="l"/>
                        </a:tabLst>
                      </a:pPr>
                      <a:r>
                        <a:rPr lang="en-US" sz="1200" dirty="0">
                          <a:effectLst/>
                          <a:latin typeface="Arial" panose="020B0604020202020204" pitchFamily="34" charset="0"/>
                          <a:cs typeface="Arial" panose="020B0604020202020204" pitchFamily="34" charset="0"/>
                        </a:rPr>
                        <a:t>1.2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err="1">
                          <a:effectLst/>
                          <a:latin typeface="Arial" panose="020B0604020202020204" pitchFamily="34" charset="0"/>
                          <a:cs typeface="Arial" panose="020B0604020202020204" pitchFamily="34" charset="0"/>
                        </a:rPr>
                        <a:t>Төгсөлтийн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дараах</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сургалт</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эрхлэх</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байгууллагын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үүрэг</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нь</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тодорхой</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байх</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6798212"/>
                  </a:ext>
                </a:extLst>
              </a:tr>
              <a:tr h="20918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tabLst>
                          <a:tab pos="0" algn="l"/>
                        </a:tabLst>
                      </a:pPr>
                      <a:r>
                        <a:rPr lang="mn-MN" sz="1200" dirty="0">
                          <a:effectLst/>
                          <a:latin typeface="Arial" panose="020B0604020202020204" pitchFamily="34" charset="0"/>
                          <a:cs typeface="Arial" panose="020B0604020202020204" pitchFamily="34" charset="0"/>
                        </a:rPr>
                        <a:t>1.3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err="1">
                          <a:effectLst/>
                          <a:latin typeface="Arial" panose="020B0604020202020204" pitchFamily="34" charset="0"/>
                          <a:cs typeface="Arial" panose="020B0604020202020204" pitchFamily="34" charset="0"/>
                        </a:rPr>
                        <a:t>Эмнэл</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зүйн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сургалтыг</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зохион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байгуулалттай</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төлөвлөгөөтэй</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хэрэгжүүл</a:t>
                      </a:r>
                      <a:r>
                        <a:rPr lang="mn-MN" sz="1200" dirty="0">
                          <a:effectLst/>
                          <a:latin typeface="Arial" panose="020B0604020202020204" pitchFamily="34" charset="0"/>
                          <a:cs typeface="Arial" panose="020B0604020202020204" pitchFamily="34" charset="0"/>
                        </a:rPr>
                        <a:t>дэг</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байх</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5299239"/>
                  </a:ext>
                </a:extLst>
              </a:tr>
              <a:tr h="20918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tabLst>
                          <a:tab pos="0" algn="l"/>
                        </a:tabLst>
                      </a:pPr>
                      <a:r>
                        <a:rPr lang="mn-MN" sz="1200">
                          <a:effectLst/>
                          <a:latin typeface="Arial" panose="020B0604020202020204" pitchFamily="34" charset="0"/>
                          <a:cs typeface="Arial" panose="020B0604020202020204" pitchFamily="34" charset="0"/>
                        </a:rPr>
                        <a:t>1.4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err="1">
                          <a:effectLst/>
                          <a:latin typeface="Arial" panose="020B0604020202020204" pitchFamily="34" charset="0"/>
                          <a:cs typeface="Arial" panose="020B0604020202020204" pitchFamily="34" charset="0"/>
                        </a:rPr>
                        <a:t>Сургалтын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хяналтын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зөвлөл</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7412943"/>
                  </a:ext>
                </a:extLst>
              </a:tr>
              <a:tr h="209188">
                <a:tc rowSpan="3">
                  <a:txBody>
                    <a:bodyPr/>
                    <a:lstStyle/>
                    <a:p>
                      <a:pPr algn="ctr" fontAlgn="ctr"/>
                      <a:r>
                        <a:rPr lang="en-US" sz="1100" b="1" i="0" u="none" strike="noStrike">
                          <a:solidFill>
                            <a:srgbClr val="000000"/>
                          </a:solidFill>
                          <a:effectLst/>
                          <a:latin typeface="Arial" panose="020B0604020202020204" pitchFamily="34" charset="0"/>
                        </a:rPr>
                        <a:t>2</a:t>
                      </a: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tabLst>
                          <a:tab pos="0" algn="l"/>
                        </a:tabLst>
                      </a:pPr>
                      <a:r>
                        <a:rPr lang="mn-MN" sz="1200" b="1" dirty="0">
                          <a:solidFill>
                            <a:schemeClr val="tx1"/>
                          </a:solidFill>
                          <a:effectLst/>
                          <a:latin typeface="Arial" panose="020B0604020202020204" pitchFamily="34" charset="0"/>
                          <a:cs typeface="Arial" panose="020B0604020202020204" pitchFamily="34" charset="0"/>
                        </a:rPr>
                        <a:t>С</a:t>
                      </a:r>
                      <a:r>
                        <a:rPr lang="en-US" sz="1200" b="1" dirty="0" err="1">
                          <a:solidFill>
                            <a:schemeClr val="tx1"/>
                          </a:solidFill>
                          <a:effectLst/>
                          <a:latin typeface="Arial" panose="020B0604020202020204" pitchFamily="34" charset="0"/>
                          <a:cs typeface="Arial" panose="020B0604020202020204" pitchFamily="34" charset="0"/>
                        </a:rPr>
                        <a:t>ургалтын</a:t>
                      </a:r>
                      <a:r>
                        <a:rPr lang="en-US" sz="1200" b="1" dirty="0">
                          <a:solidFill>
                            <a:schemeClr val="tx1"/>
                          </a:solidFill>
                          <a:effectLst/>
                          <a:latin typeface="Arial" panose="020B0604020202020204" pitchFamily="34" charset="0"/>
                          <a:cs typeface="Arial" panose="020B0604020202020204" pitchFamily="34" charset="0"/>
                        </a:rPr>
                        <a:t> </a:t>
                      </a:r>
                      <a:r>
                        <a:rPr lang="en-US" sz="1200" b="1" dirty="0" err="1">
                          <a:solidFill>
                            <a:schemeClr val="tx1"/>
                          </a:solidFill>
                          <a:effectLst/>
                          <a:latin typeface="Arial" panose="020B0604020202020204" pitchFamily="34" charset="0"/>
                          <a:cs typeface="Arial" panose="020B0604020202020204" pitchFamily="34" charset="0"/>
                        </a:rPr>
                        <a:t>орчин</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a:effectLst/>
                          <a:latin typeface="Arial" panose="020B0604020202020204" pitchFamily="34" charset="0"/>
                          <a:cs typeface="Arial" panose="020B0604020202020204" pitchFamily="34" charset="0"/>
                        </a:rPr>
                        <a:t>2.1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err="1">
                          <a:effectLst/>
                          <a:latin typeface="Arial" panose="020B0604020202020204" pitchFamily="34" charset="0"/>
                          <a:cs typeface="Arial" panose="020B0604020202020204" pitchFamily="34" charset="0"/>
                        </a:rPr>
                        <a:t>Төгсөлтийн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дараах</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сургалт</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эрхлэх</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байгууллагын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хувьд</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сургалт</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зохион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байгуулах</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орчин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бүрдсэн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байх</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0083441"/>
                  </a:ext>
                </a:extLst>
              </a:tr>
              <a:tr h="20918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tabLst>
                          <a:tab pos="0" algn="l"/>
                        </a:tabLst>
                      </a:pPr>
                      <a:r>
                        <a:rPr lang="en-US" sz="1200">
                          <a:effectLst/>
                          <a:latin typeface="Arial" panose="020B0604020202020204" pitchFamily="34" charset="0"/>
                          <a:cs typeface="Arial" panose="020B0604020202020204" pitchFamily="34" charset="0"/>
                        </a:rPr>
                        <a:t>2.2</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err="1">
                          <a:effectLst/>
                          <a:latin typeface="Arial" panose="020B0604020202020204" pitchFamily="34" charset="0"/>
                          <a:cs typeface="Arial" panose="020B0604020202020204" pitchFamily="34" charset="0"/>
                        </a:rPr>
                        <a:t>Тусламж</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үйлчилгээний</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чанар</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хөдөлмөр</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аюулгүй</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ажиллагааны</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хяналтын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тогтолцоо</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бүрдсэн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байх</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5886204"/>
                  </a:ext>
                </a:extLst>
              </a:tr>
              <a:tr h="22993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tabLst>
                          <a:tab pos="0" algn="l"/>
                        </a:tabLst>
                      </a:pPr>
                      <a:r>
                        <a:rPr lang="en-US" sz="1200" dirty="0">
                          <a:effectLst/>
                          <a:latin typeface="Arial" panose="020B0604020202020204" pitchFamily="34" charset="0"/>
                          <a:cs typeface="Arial" panose="020B0604020202020204" pitchFamily="34" charset="0"/>
                        </a:rPr>
                        <a:t>2.3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err="1">
                          <a:effectLst/>
                          <a:latin typeface="Arial" panose="020B0604020202020204" pitchFamily="34" charset="0"/>
                          <a:cs typeface="Arial" panose="020B0604020202020204" pitchFamily="34" charset="0"/>
                        </a:rPr>
                        <a:t>Сургалтад</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дэмжлэг</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үзүүлэх</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материаллаг</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баазаар</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хангасан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байх</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3735271"/>
                  </a:ext>
                </a:extLst>
              </a:tr>
              <a:tr h="209188">
                <a:tc rowSpan="4">
                  <a:txBody>
                    <a:bodyPr/>
                    <a:lstStyle/>
                    <a:p>
                      <a:pPr algn="ctr" fontAlgn="ctr"/>
                      <a:r>
                        <a:rPr lang="en-US" sz="1100" b="1" i="0" u="none" strike="noStrike" dirty="0">
                          <a:solidFill>
                            <a:srgbClr val="000000"/>
                          </a:solidFill>
                          <a:effectLst/>
                          <a:latin typeface="Arial" panose="020B0604020202020204" pitchFamily="34" charset="0"/>
                        </a:rPr>
                        <a:t>3</a:t>
                      </a: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marL="0" marR="0" algn="ctr">
                        <a:lnSpc>
                          <a:spcPct val="115000"/>
                        </a:lnSpc>
                        <a:spcBef>
                          <a:spcPts val="0"/>
                        </a:spcBef>
                        <a:spcAft>
                          <a:spcPts val="0"/>
                        </a:spcAft>
                        <a:tabLst>
                          <a:tab pos="0" algn="l"/>
                        </a:tabLst>
                      </a:pPr>
                      <a:r>
                        <a:rPr lang="en-US" sz="1200" b="1" dirty="0" err="1">
                          <a:solidFill>
                            <a:schemeClr val="tx1"/>
                          </a:solidFill>
                          <a:effectLst/>
                          <a:latin typeface="Arial" panose="020B0604020202020204" pitchFamily="34" charset="0"/>
                          <a:cs typeface="Arial" panose="020B0604020202020204" pitchFamily="34" charset="0"/>
                        </a:rPr>
                        <a:t>Суралцагчдад</a:t>
                      </a:r>
                      <a:r>
                        <a:rPr lang="en-US" sz="1200" b="1" dirty="0">
                          <a:solidFill>
                            <a:schemeClr val="tx1"/>
                          </a:solidFill>
                          <a:effectLst/>
                          <a:latin typeface="Arial" panose="020B0604020202020204" pitchFamily="34" charset="0"/>
                          <a:cs typeface="Arial" panose="020B0604020202020204" pitchFamily="34" charset="0"/>
                        </a:rPr>
                        <a:t> </a:t>
                      </a:r>
                      <a:r>
                        <a:rPr lang="en-US" sz="1200" b="1" dirty="0" err="1">
                          <a:solidFill>
                            <a:schemeClr val="tx1"/>
                          </a:solidFill>
                          <a:effectLst/>
                          <a:latin typeface="Arial" panose="020B0604020202020204" pitchFamily="34" charset="0"/>
                          <a:cs typeface="Arial" panose="020B0604020202020204" pitchFamily="34" charset="0"/>
                        </a:rPr>
                        <a:t>үзүүлэх</a:t>
                      </a:r>
                      <a:r>
                        <a:rPr lang="en-US" sz="1200" b="1" dirty="0">
                          <a:solidFill>
                            <a:schemeClr val="tx1"/>
                          </a:solidFill>
                          <a:effectLst/>
                          <a:latin typeface="Arial" panose="020B0604020202020204" pitchFamily="34" charset="0"/>
                          <a:cs typeface="Arial" panose="020B0604020202020204" pitchFamily="34" charset="0"/>
                        </a:rPr>
                        <a:t> </a:t>
                      </a:r>
                      <a:r>
                        <a:rPr lang="en-US" sz="1200" b="1" dirty="0" err="1">
                          <a:solidFill>
                            <a:schemeClr val="tx1"/>
                          </a:solidFill>
                          <a:effectLst/>
                          <a:latin typeface="Arial" panose="020B0604020202020204" pitchFamily="34" charset="0"/>
                          <a:cs typeface="Arial" panose="020B0604020202020204" pitchFamily="34" charset="0"/>
                        </a:rPr>
                        <a:t>дэмжлэг</a:t>
                      </a:r>
                      <a:r>
                        <a:rPr lang="en-US" sz="1200" b="1" dirty="0">
                          <a:solidFill>
                            <a:schemeClr val="tx1"/>
                          </a:solidFill>
                          <a:effectLst/>
                          <a:latin typeface="Arial" panose="020B0604020202020204" pitchFamily="34" charset="0"/>
                          <a:cs typeface="Arial" panose="020B0604020202020204" pitchFamily="34" charset="0"/>
                        </a:rPr>
                        <a:t> </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a:effectLst/>
                          <a:latin typeface="Arial" panose="020B0604020202020204" pitchFamily="34" charset="0"/>
                          <a:cs typeface="Arial" panose="020B0604020202020204" pitchFamily="34" charset="0"/>
                        </a:rPr>
                        <a:t>3.1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err="1">
                          <a:effectLst/>
                          <a:latin typeface="Arial" panose="020B0604020202020204" pitchFamily="34" charset="0"/>
                          <a:cs typeface="Arial" panose="020B0604020202020204" pitchFamily="34" charset="0"/>
                        </a:rPr>
                        <a:t>Сургалтын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хөтөлбөр</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төлөвлөгөө</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ил</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тод</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нээлттэй</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байх</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53820"/>
                  </a:ext>
                </a:extLst>
              </a:tr>
              <a:tr h="24806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tabLst>
                          <a:tab pos="0" algn="l"/>
                        </a:tabLst>
                      </a:pPr>
                      <a:r>
                        <a:rPr lang="en-US" sz="1200" dirty="0">
                          <a:effectLst/>
                          <a:latin typeface="Arial" panose="020B0604020202020204" pitchFamily="34" charset="0"/>
                          <a:cs typeface="Arial" panose="020B0604020202020204" pitchFamily="34" charset="0"/>
                        </a:rPr>
                        <a:t>3.2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err="1">
                          <a:effectLst/>
                          <a:latin typeface="Arial" panose="020B0604020202020204" pitchFamily="34" charset="0"/>
                          <a:cs typeface="Arial" panose="020B0604020202020204" pitchFamily="34" charset="0"/>
                        </a:rPr>
                        <a:t>Сургалтын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журамд</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суралцагчдад</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чиглэсэн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зохицуулалт</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зохистой</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хэрэгждэг</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байх</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8606340"/>
                  </a:ext>
                </a:extLst>
              </a:tr>
              <a:tr h="226170">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tabLst>
                          <a:tab pos="0" algn="l"/>
                        </a:tabLst>
                      </a:pPr>
                      <a:r>
                        <a:rPr lang="en-US" sz="1200">
                          <a:effectLst/>
                          <a:latin typeface="Arial" panose="020B0604020202020204" pitchFamily="34" charset="0"/>
                          <a:cs typeface="Arial" panose="020B0604020202020204" pitchFamily="34" charset="0"/>
                        </a:rPr>
                        <a:t>3.3</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err="1">
                          <a:effectLst/>
                          <a:latin typeface="Arial" panose="020B0604020202020204" pitchFamily="34" charset="0"/>
                          <a:cs typeface="Arial" panose="020B0604020202020204" pitchFamily="34" charset="0"/>
                        </a:rPr>
                        <a:t>Суралцагчдад</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зохих</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хангамж</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дэмжлэг</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үзүүлдэг</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байх</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77243"/>
                  </a:ext>
                </a:extLst>
              </a:tr>
              <a:tr h="226170">
                <a:tc vMerge="1">
                  <a:txBody>
                    <a:bodyPr/>
                    <a:lstStyle/>
                    <a:p>
                      <a:pPr algn="ctr" fontAlgn="ctr"/>
                      <a:endParaRPr lang="en-US" sz="1100" b="1" i="0" u="none" strike="noStrike" dirty="0">
                        <a:solidFill>
                          <a:srgbClr val="000000"/>
                        </a:solidFill>
                        <a:effectLst/>
                        <a:latin typeface="Arial" panose="020B0604020202020204" pitchFamily="34" charset="0"/>
                      </a:endParaRP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algn="just">
                        <a:lnSpc>
                          <a:spcPct val="115000"/>
                        </a:lnSpc>
                        <a:spcBef>
                          <a:spcPts val="0"/>
                        </a:spcBef>
                        <a:spcAft>
                          <a:spcPts val="0"/>
                        </a:spcAft>
                        <a:tabLst>
                          <a:tab pos="0" algn="l"/>
                        </a:tabLs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a:effectLst/>
                          <a:latin typeface="Arial" panose="020B0604020202020204" pitchFamily="34" charset="0"/>
                          <a:cs typeface="Arial" panose="020B0604020202020204" pitchFamily="34" charset="0"/>
                        </a:rPr>
                        <a:t>3.4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err="1">
                          <a:effectLst/>
                          <a:latin typeface="Arial" panose="020B0604020202020204" pitchFamily="34" charset="0"/>
                          <a:cs typeface="Arial" panose="020B0604020202020204" pitchFamily="34" charset="0"/>
                        </a:rPr>
                        <a:t>Суралцагчтай</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холбоотой</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баримт</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материалыг</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хадгалдаг</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байх</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5500" marR="55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071101"/>
                  </a:ext>
                </a:extLst>
              </a:tr>
              <a:tr h="209188">
                <a:tc rowSpan="5">
                  <a:txBody>
                    <a:bodyPr/>
                    <a:lstStyle/>
                    <a:p>
                      <a:pPr algn="ctr" fontAlgn="ctr"/>
                      <a:r>
                        <a:rPr lang="en-US" sz="1100" b="1" i="0" u="none" strike="noStrike" dirty="0">
                          <a:solidFill>
                            <a:srgbClr val="000000"/>
                          </a:solidFill>
                          <a:effectLst/>
                          <a:latin typeface="Arial" panose="020B0604020202020204" pitchFamily="34" charset="0"/>
                        </a:rPr>
                        <a:t>4</a:t>
                      </a: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marL="0" marR="0" algn="ctr">
                        <a:lnSpc>
                          <a:spcPct val="115000"/>
                        </a:lnSpc>
                        <a:spcBef>
                          <a:spcPts val="0"/>
                        </a:spcBef>
                        <a:spcAft>
                          <a:spcPts val="0"/>
                        </a:spcAft>
                        <a:tabLst>
                          <a:tab pos="0" algn="l"/>
                        </a:tabLst>
                      </a:pPr>
                      <a:r>
                        <a:rPr lang="en-US" sz="1200" b="1" dirty="0" err="1">
                          <a:effectLst/>
                          <a:latin typeface="Arial" panose="020B0604020202020204" pitchFamily="34" charset="0"/>
                          <a:cs typeface="Arial" panose="020B0604020202020204" pitchFamily="34" charset="0"/>
                        </a:rPr>
                        <a:t>Сургалтын</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хөтөлбөр</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төлөвлөгөөний</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хэрэгжилт</a:t>
                      </a:r>
                      <a:r>
                        <a:rPr lang="en-US" sz="12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a:effectLst/>
                          <a:latin typeface="Arial" panose="020B0604020202020204" pitchFamily="34" charset="0"/>
                          <a:cs typeface="Arial" panose="020B0604020202020204" pitchFamily="34" charset="0"/>
                        </a:rPr>
                        <a:t>4.1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2522" marR="625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a:effectLst/>
                          <a:latin typeface="Arial" panose="020B0604020202020204" pitchFamily="34" charset="0"/>
                          <a:cs typeface="Arial" panose="020B0604020202020204" pitchFamily="34" charset="0"/>
                        </a:rPr>
                        <a:t>Сургалтын төлөвлөгөө нь хөтөлбөрийн агуулгад нийцсэн биелэгдэхүйц байх</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2522" marR="625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8794231"/>
                  </a:ext>
                </a:extLst>
              </a:tr>
              <a:tr h="20918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tabLst>
                          <a:tab pos="0" algn="l"/>
                        </a:tabLst>
                      </a:pPr>
                      <a:r>
                        <a:rPr lang="en-US" sz="1200" dirty="0">
                          <a:effectLst/>
                          <a:latin typeface="Arial" panose="020B0604020202020204" pitchFamily="34" charset="0"/>
                          <a:cs typeface="Arial" panose="020B0604020202020204" pitchFamily="34" charset="0"/>
                        </a:rPr>
                        <a:t>4.2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2522" marR="625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err="1">
                          <a:effectLst/>
                          <a:latin typeface="Arial" panose="020B0604020202020204" pitchFamily="34" charset="0"/>
                          <a:cs typeface="Arial" panose="020B0604020202020204" pitchFamily="34" charset="0"/>
                        </a:rPr>
                        <a:t>Сургалтыг</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хөтөлбөр</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төлөвлөгөөний</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дагуу</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зохион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байгуулдаг</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байх</a:t>
                      </a:r>
                      <a:r>
                        <a:rPr lang="en-US"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2522" marR="625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188241"/>
                  </a:ext>
                </a:extLst>
              </a:tr>
              <a:tr h="20918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tabLst>
                          <a:tab pos="0" algn="l"/>
                        </a:tabLst>
                      </a:pPr>
                      <a:r>
                        <a:rPr lang="en-US" sz="1200">
                          <a:effectLst/>
                          <a:latin typeface="Arial" panose="020B0604020202020204" pitchFamily="34" charset="0"/>
                          <a:cs typeface="Arial" panose="020B0604020202020204" pitchFamily="34" charset="0"/>
                        </a:rPr>
                        <a:t>4.3</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2522" marR="625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err="1">
                          <a:effectLst/>
                          <a:latin typeface="Arial" panose="020B0604020202020204" pitchFamily="34" charset="0"/>
                          <a:cs typeface="Arial" panose="020B0604020202020204" pitchFamily="34" charset="0"/>
                        </a:rPr>
                        <a:t>Суралцагчийн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эзэмших</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ёстой</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харилцаа</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хандлагын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талаар</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сургалтын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агуулга</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төлөвлөгөөнд</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тусгасан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байх</a:t>
                      </a:r>
                      <a:r>
                        <a:rPr lang="en-US"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2522" marR="625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552629"/>
                  </a:ext>
                </a:extLst>
              </a:tr>
              <a:tr h="209188">
                <a:tc vMerge="1">
                  <a:txBody>
                    <a:bodyPr/>
                    <a:lstStyle/>
                    <a:p>
                      <a:pPr algn="ctr" fontAlgn="ctr"/>
                      <a:endParaRPr lang="en-US" sz="1100" b="1" i="0" u="none" strike="noStrike" dirty="0">
                        <a:solidFill>
                          <a:srgbClr val="000000"/>
                        </a:solidFill>
                        <a:effectLst/>
                        <a:latin typeface="Arial" panose="020B0604020202020204" pitchFamily="34" charset="0"/>
                      </a:endParaRP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0"/>
                        </a:spcAft>
                        <a:tabLst>
                          <a:tab pos="0" algn="l"/>
                        </a:tabLst>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a:effectLst/>
                          <a:latin typeface="Arial" panose="020B0604020202020204" pitchFamily="34" charset="0"/>
                          <a:cs typeface="Arial" panose="020B0604020202020204" pitchFamily="34" charset="0"/>
                        </a:rPr>
                        <a:t>4.4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2522" marR="625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err="1">
                          <a:effectLst/>
                          <a:latin typeface="Arial" panose="020B0604020202020204" pitchFamily="34" charset="0"/>
                          <a:cs typeface="Arial" panose="020B0604020202020204" pitchFamily="34" charset="0"/>
                        </a:rPr>
                        <a:t>Биечлэн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ажиллаж</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туршлага</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хуримтлуулах</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шаардлагатай</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үзлэг</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шинжилгээ</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гардан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үйлдлийг</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эзэмшүүлэх</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агуулга</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нь</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хөтөлбөрт</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зохистой</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тусгагдсан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байх</a:t>
                      </a:r>
                      <a:r>
                        <a:rPr lang="en-US"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2522" marR="625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569019"/>
                  </a:ext>
                </a:extLst>
              </a:tr>
              <a:tr h="209188">
                <a:tc vMerge="1">
                  <a:txBody>
                    <a:bodyPr/>
                    <a:lstStyle/>
                    <a:p>
                      <a:pPr algn="ctr" fontAlgn="ctr"/>
                      <a:endParaRPr lang="en-US" sz="1100" b="1" i="0" u="none" strike="noStrike" dirty="0">
                        <a:solidFill>
                          <a:srgbClr val="000000"/>
                        </a:solidFill>
                        <a:effectLst/>
                        <a:latin typeface="Arial" panose="020B0604020202020204" pitchFamily="34" charset="0"/>
                      </a:endParaRP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0"/>
                        </a:spcAft>
                        <a:tabLst>
                          <a:tab pos="0" algn="l"/>
                        </a:tabLst>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a:effectLst/>
                          <a:latin typeface="Arial" panose="020B0604020202020204" pitchFamily="34" charset="0"/>
                          <a:cs typeface="Arial" panose="020B0604020202020204" pitchFamily="34" charset="0"/>
                        </a:rPr>
                        <a:t>4.5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2522" marR="625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err="1">
                          <a:effectLst/>
                          <a:latin typeface="Arial" panose="020B0604020202020204" pitchFamily="34" charset="0"/>
                          <a:cs typeface="Arial" panose="020B0604020202020204" pitchFamily="34" charset="0"/>
                        </a:rPr>
                        <a:t>Ялган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оношилгоо</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анхан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шатны</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тусламж</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үйлчилгээг</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гүйцэтгэх</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агуулга</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нь</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зохистой</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тусгагдсан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байх</a:t>
                      </a:r>
                      <a:r>
                        <a:rPr lang="en-US"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2522" marR="625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501807"/>
                  </a:ext>
                </a:extLst>
              </a:tr>
              <a:tr h="209188">
                <a:tc rowSpan="2">
                  <a:txBody>
                    <a:bodyPr/>
                    <a:lstStyle/>
                    <a:p>
                      <a:pPr algn="ctr" fontAlgn="ctr"/>
                      <a:r>
                        <a:rPr lang="en-US" sz="1100" b="1" i="0" u="none" strike="noStrike">
                          <a:solidFill>
                            <a:srgbClr val="000000"/>
                          </a:solidFill>
                          <a:effectLst/>
                          <a:latin typeface="Arial" panose="020B0604020202020204" pitchFamily="34" charset="0"/>
                        </a:rPr>
                        <a:t>5</a:t>
                      </a: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tabLst>
                          <a:tab pos="0" algn="l"/>
                        </a:tabLst>
                      </a:pPr>
                      <a:r>
                        <a:rPr lang="en-US" sz="1200" b="1" dirty="0" err="1">
                          <a:effectLst/>
                          <a:latin typeface="Arial" panose="020B0604020202020204" pitchFamily="34" charset="0"/>
                          <a:cs typeface="Arial" panose="020B0604020202020204" pitchFamily="34" charset="0"/>
                        </a:rPr>
                        <a:t>Суралцагчд</a:t>
                      </a:r>
                      <a:r>
                        <a:rPr lang="mn-MN" sz="1200" b="1" dirty="0">
                          <a:effectLst/>
                          <a:latin typeface="Arial" panose="020B0604020202020204" pitchFamily="34" charset="0"/>
                          <a:cs typeface="Arial" panose="020B0604020202020204" pitchFamily="34" charset="0"/>
                        </a:rPr>
                        <a:t>ад</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зааж</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чиглүүлэх</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тогтолцоо</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бүрдсэн</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байх</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a:effectLst/>
                          <a:latin typeface="Arial" panose="020B0604020202020204" pitchFamily="34" charset="0"/>
                          <a:cs typeface="Arial" panose="020B0604020202020204" pitchFamily="34" charset="0"/>
                        </a:rPr>
                        <a:t>5.1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2522" marR="625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err="1">
                          <a:effectLst/>
                          <a:latin typeface="Arial" panose="020B0604020202020204" pitchFamily="34" charset="0"/>
                          <a:cs typeface="Arial" panose="020B0604020202020204" pitchFamily="34" charset="0"/>
                        </a:rPr>
                        <a:t>Эмнэл</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зүйн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сургагч</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багш</a:t>
                      </a:r>
                      <a:r>
                        <a:rPr lang="mn-MN" sz="1200" dirty="0">
                          <a:effectLst/>
                          <a:latin typeface="Arial" panose="020B0604020202020204" pitchFamily="34" charset="0"/>
                          <a:cs typeface="Arial" panose="020B0604020202020204" pitchFamily="34" charset="0"/>
                        </a:rPr>
                        <a:t>ийн нөөц, бүрэлдэхүүн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2522" marR="625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8202743"/>
                  </a:ext>
                </a:extLst>
              </a:tr>
              <a:tr h="20918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tabLst>
                          <a:tab pos="0" algn="l"/>
                        </a:tabLst>
                      </a:pPr>
                      <a:r>
                        <a:rPr lang="mn-MN" sz="1200">
                          <a:effectLst/>
                          <a:latin typeface="Arial" panose="020B0604020202020204" pitchFamily="34" charset="0"/>
                          <a:cs typeface="Arial" panose="020B0604020202020204" pitchFamily="34" charset="0"/>
                        </a:rPr>
                        <a:t>5.2</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2522" marR="625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err="1">
                          <a:effectLst/>
                          <a:latin typeface="Arial" panose="020B0604020202020204" pitchFamily="34" charset="0"/>
                          <a:cs typeface="Arial" panose="020B0604020202020204" pitchFamily="34" charset="0"/>
                        </a:rPr>
                        <a:t>Эмнэл</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зүйн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сургагч</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багш</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тодорхой</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заах</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хяналт</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тавих</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тогтолцоотой</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байх</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2522" marR="625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9864182"/>
                  </a:ext>
                </a:extLst>
              </a:tr>
              <a:tr h="209188">
                <a:tc rowSpan="2">
                  <a:txBody>
                    <a:bodyPr/>
                    <a:lstStyle/>
                    <a:p>
                      <a:pPr algn="ctr" fontAlgn="ctr"/>
                      <a:r>
                        <a:rPr lang="en-US" sz="1100" b="1" i="0" u="none" strike="noStrike">
                          <a:solidFill>
                            <a:srgbClr val="000000"/>
                          </a:solidFill>
                          <a:effectLst/>
                          <a:latin typeface="Arial" panose="020B0604020202020204" pitchFamily="34" charset="0"/>
                        </a:rPr>
                        <a:t>6</a:t>
                      </a: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tabLst>
                          <a:tab pos="0" algn="l"/>
                        </a:tabLst>
                      </a:pPr>
                      <a:r>
                        <a:rPr lang="en-US" sz="1200" b="1" dirty="0" err="1">
                          <a:effectLst/>
                          <a:latin typeface="Arial" panose="020B0604020202020204" pitchFamily="34" charset="0"/>
                          <a:cs typeface="Arial" panose="020B0604020202020204" pitchFamily="34" charset="0"/>
                        </a:rPr>
                        <a:t>Сур</a:t>
                      </a:r>
                      <a:r>
                        <a:rPr lang="mn-MN" sz="1200" b="1" dirty="0">
                          <a:effectLst/>
                          <a:latin typeface="Arial" panose="020B0604020202020204" pitchFamily="34" charset="0"/>
                          <a:cs typeface="Arial" panose="020B0604020202020204" pitchFamily="34" charset="0"/>
                        </a:rPr>
                        <a:t>галтын</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үнэлгээ</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060" marR="6060" marT="6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mn-MN" sz="1200" dirty="0">
                          <a:effectLst/>
                          <a:latin typeface="Arial" panose="020B0604020202020204" pitchFamily="34" charset="0"/>
                          <a:cs typeface="Arial" panose="020B0604020202020204" pitchFamily="34" charset="0"/>
                        </a:rPr>
                        <a:t>6.1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2522" marR="625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mn-MN" sz="1200" dirty="0">
                          <a:effectLst/>
                          <a:latin typeface="Arial" panose="020B0604020202020204" pitchFamily="34" charset="0"/>
                          <a:cs typeface="Arial" panose="020B0604020202020204" pitchFamily="34" charset="0"/>
                        </a:rPr>
                        <a:t>Үнэлгээний арга зүй, шалгуур, үнэлгээ хариуцагч  нь тодорхой байх</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2522" marR="625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4896497"/>
                  </a:ext>
                </a:extLst>
              </a:tr>
              <a:tr h="209188">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tabLst>
                          <a:tab pos="0" algn="l"/>
                        </a:tabLst>
                      </a:pPr>
                      <a:r>
                        <a:rPr lang="en-US" sz="1200" dirty="0">
                          <a:effectLst/>
                          <a:latin typeface="Arial" panose="020B0604020202020204" pitchFamily="34" charset="0"/>
                          <a:cs typeface="Arial" panose="020B0604020202020204" pitchFamily="34" charset="0"/>
                        </a:rPr>
                        <a:t>6.</a:t>
                      </a:r>
                      <a:r>
                        <a:rPr lang="mn-MN" sz="1200" dirty="0">
                          <a:effectLst/>
                          <a:latin typeface="Arial" panose="020B0604020202020204" pitchFamily="34" charset="0"/>
                          <a:cs typeface="Arial" panose="020B0604020202020204" pitchFamily="34" charset="0"/>
                        </a:rPr>
                        <a:t>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2522" marR="625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err="1">
                          <a:effectLst/>
                          <a:latin typeface="Arial" panose="020B0604020202020204" pitchFamily="34" charset="0"/>
                          <a:cs typeface="Arial" panose="020B0604020202020204" pitchFamily="34" charset="0"/>
                        </a:rPr>
                        <a:t>Суралцагчийн</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үнэлгээ</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зохистой</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явагддаг</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байх</a:t>
                      </a:r>
                      <a:r>
                        <a:rPr lang="en-US"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2522" marR="62522"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4365755"/>
                  </a:ext>
                </a:extLst>
              </a:tr>
            </a:tbl>
          </a:graphicData>
        </a:graphic>
      </p:graphicFrame>
    </p:spTree>
    <p:extLst>
      <p:ext uri="{BB962C8B-B14F-4D97-AF65-F5344CB8AC3E}">
        <p14:creationId xmlns:p14="http://schemas.microsoft.com/office/powerpoint/2010/main" val="13787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pic>
        <p:nvPicPr>
          <p:cNvPr id="10" name="table">
            <a:extLst>
              <a:ext uri="{FF2B5EF4-FFF2-40B4-BE49-F238E27FC236}">
                <a16:creationId xmlns:a16="http://schemas.microsoft.com/office/drawing/2014/main" id="{0DB8C54B-70FD-4BDC-9B62-33B16814AD61}"/>
              </a:ext>
            </a:extLst>
          </p:cNvPr>
          <p:cNvPicPr>
            <a:picLocks noChangeAspect="1"/>
          </p:cNvPicPr>
          <p:nvPr/>
        </p:nvPicPr>
        <p:blipFill>
          <a:blip r:embed="rId3"/>
          <a:stretch>
            <a:fillRect/>
          </a:stretch>
        </p:blipFill>
        <p:spPr>
          <a:xfrm>
            <a:off x="1354666" y="922741"/>
            <a:ext cx="5307403" cy="5345027"/>
          </a:xfrm>
          <a:prstGeom prst="rect">
            <a:avLst/>
          </a:prstGeom>
        </p:spPr>
      </p:pic>
      <p:pic>
        <p:nvPicPr>
          <p:cNvPr id="11" name="table">
            <a:extLst>
              <a:ext uri="{FF2B5EF4-FFF2-40B4-BE49-F238E27FC236}">
                <a16:creationId xmlns:a16="http://schemas.microsoft.com/office/drawing/2014/main" id="{99DDC8B3-DA78-4AAE-A098-82F0C9BF61B4}"/>
              </a:ext>
            </a:extLst>
          </p:cNvPr>
          <p:cNvPicPr>
            <a:picLocks noChangeAspect="1"/>
          </p:cNvPicPr>
          <p:nvPr/>
        </p:nvPicPr>
        <p:blipFill>
          <a:blip r:embed="rId4"/>
          <a:stretch>
            <a:fillRect/>
          </a:stretch>
        </p:blipFill>
        <p:spPr>
          <a:xfrm>
            <a:off x="6951459" y="951091"/>
            <a:ext cx="4779469" cy="5235027"/>
          </a:xfrm>
          <a:prstGeom prst="rect">
            <a:avLst/>
          </a:prstGeom>
        </p:spPr>
      </p:pic>
      <p:sp>
        <p:nvSpPr>
          <p:cNvPr id="13" name="TextBox 12">
            <a:extLst>
              <a:ext uri="{FF2B5EF4-FFF2-40B4-BE49-F238E27FC236}">
                <a16:creationId xmlns:a16="http://schemas.microsoft.com/office/drawing/2014/main" id="{A94AD679-3584-40FA-8EC1-7AC47E8063DA}"/>
              </a:ext>
            </a:extLst>
          </p:cNvPr>
          <p:cNvSpPr txBox="1"/>
          <p:nvPr/>
        </p:nvSpPr>
        <p:spPr>
          <a:xfrm>
            <a:off x="1480009" y="310015"/>
            <a:ext cx="9502218" cy="461665"/>
          </a:xfrm>
          <a:prstGeom prst="rect">
            <a:avLst/>
          </a:prstGeom>
          <a:noFill/>
        </p:spPr>
        <p:txBody>
          <a:bodyPr wrap="square" rtlCol="0">
            <a:spAutoFit/>
          </a:bodyPr>
          <a:lstStyle/>
          <a:p>
            <a:pPr algn="ctr"/>
            <a:r>
              <a:rPr lang="mn-MN" sz="2400" b="1" dirty="0">
                <a:solidFill>
                  <a:srgbClr val="002060"/>
                </a:solidFill>
                <a:latin typeface="Arial" panose="020B0604020202020204" pitchFamily="34" charset="0"/>
                <a:cs typeface="Arial" panose="020B0604020202020204" pitchFamily="34" charset="0"/>
              </a:rPr>
              <a:t>ҮНДСЭН МЭРГЭШЛИЙН СУРГАЛТ ЭРХЛЭХ БАЙГУУЛЛАГА</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029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pic>
        <p:nvPicPr>
          <p:cNvPr id="9" name="table">
            <a:extLst>
              <a:ext uri="{FF2B5EF4-FFF2-40B4-BE49-F238E27FC236}">
                <a16:creationId xmlns:a16="http://schemas.microsoft.com/office/drawing/2014/main" id="{BE33CD2C-4249-4A0A-99B2-1B7AC643CC04}"/>
              </a:ext>
            </a:extLst>
          </p:cNvPr>
          <p:cNvPicPr>
            <a:picLocks noChangeAspect="1"/>
          </p:cNvPicPr>
          <p:nvPr/>
        </p:nvPicPr>
        <p:blipFill>
          <a:blip r:embed="rId3"/>
          <a:stretch>
            <a:fillRect/>
          </a:stretch>
        </p:blipFill>
        <p:spPr>
          <a:xfrm>
            <a:off x="1244598" y="1026782"/>
            <a:ext cx="5130802" cy="5240990"/>
          </a:xfrm>
          <a:prstGeom prst="rect">
            <a:avLst/>
          </a:prstGeom>
        </p:spPr>
      </p:pic>
      <p:pic>
        <p:nvPicPr>
          <p:cNvPr id="13" name="table">
            <a:extLst>
              <a:ext uri="{FF2B5EF4-FFF2-40B4-BE49-F238E27FC236}">
                <a16:creationId xmlns:a16="http://schemas.microsoft.com/office/drawing/2014/main" id="{579B1091-BE1C-4ECD-B18F-C0540CDECC26}"/>
              </a:ext>
            </a:extLst>
          </p:cNvPr>
          <p:cNvPicPr>
            <a:picLocks noChangeAspect="1"/>
          </p:cNvPicPr>
          <p:nvPr/>
        </p:nvPicPr>
        <p:blipFill>
          <a:blip r:embed="rId4"/>
          <a:stretch>
            <a:fillRect/>
          </a:stretch>
        </p:blipFill>
        <p:spPr>
          <a:xfrm>
            <a:off x="6491338" y="1002512"/>
            <a:ext cx="5193843" cy="5240990"/>
          </a:xfrm>
          <a:prstGeom prst="rect">
            <a:avLst/>
          </a:prstGeom>
        </p:spPr>
      </p:pic>
      <p:sp>
        <p:nvSpPr>
          <p:cNvPr id="10" name="TextBox 9">
            <a:extLst>
              <a:ext uri="{FF2B5EF4-FFF2-40B4-BE49-F238E27FC236}">
                <a16:creationId xmlns:a16="http://schemas.microsoft.com/office/drawing/2014/main" id="{F0D79DB7-4511-483C-B273-5AB7CA25E344}"/>
              </a:ext>
            </a:extLst>
          </p:cNvPr>
          <p:cNvSpPr txBox="1"/>
          <p:nvPr/>
        </p:nvSpPr>
        <p:spPr>
          <a:xfrm>
            <a:off x="1195371" y="297880"/>
            <a:ext cx="10360058" cy="461665"/>
          </a:xfrm>
          <a:prstGeom prst="rect">
            <a:avLst/>
          </a:prstGeom>
          <a:noFill/>
        </p:spPr>
        <p:txBody>
          <a:bodyPr wrap="square" rtlCol="0">
            <a:spAutoFit/>
          </a:bodyPr>
          <a:lstStyle/>
          <a:p>
            <a:pPr algn="ctr"/>
            <a:r>
              <a:rPr lang="mn-MN" sz="2400" b="1" dirty="0">
                <a:solidFill>
                  <a:srgbClr val="002060"/>
                </a:solidFill>
                <a:latin typeface="Arial" panose="020B0604020202020204" pitchFamily="34" charset="0"/>
                <a:cs typeface="Arial" panose="020B0604020202020204" pitchFamily="34" charset="0"/>
              </a:rPr>
              <a:t>ТӨРӨЛЖСӨН МЭРГЭШЛИЙН СУРГАЛТ ЭРХЛЭХ БАЙГУУЛЛАГА</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199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pic>
        <p:nvPicPr>
          <p:cNvPr id="10" name="table">
            <a:extLst>
              <a:ext uri="{FF2B5EF4-FFF2-40B4-BE49-F238E27FC236}">
                <a16:creationId xmlns:a16="http://schemas.microsoft.com/office/drawing/2014/main" id="{1F0E865A-CCB6-44DE-ADAD-6F032CDF188D}"/>
              </a:ext>
            </a:extLst>
          </p:cNvPr>
          <p:cNvPicPr>
            <a:picLocks noChangeAspect="1"/>
          </p:cNvPicPr>
          <p:nvPr/>
        </p:nvPicPr>
        <p:blipFill>
          <a:blip r:embed="rId3"/>
          <a:stretch>
            <a:fillRect/>
          </a:stretch>
        </p:blipFill>
        <p:spPr>
          <a:xfrm>
            <a:off x="1498599" y="1001266"/>
            <a:ext cx="5100559" cy="5243482"/>
          </a:xfrm>
          <a:prstGeom prst="rect">
            <a:avLst/>
          </a:prstGeom>
        </p:spPr>
      </p:pic>
      <p:pic>
        <p:nvPicPr>
          <p:cNvPr id="11" name="table">
            <a:extLst>
              <a:ext uri="{FF2B5EF4-FFF2-40B4-BE49-F238E27FC236}">
                <a16:creationId xmlns:a16="http://schemas.microsoft.com/office/drawing/2014/main" id="{C8812FBA-0F1E-4C5E-B6F9-3D6FA0942E5D}"/>
              </a:ext>
            </a:extLst>
          </p:cNvPr>
          <p:cNvPicPr>
            <a:picLocks noChangeAspect="1"/>
          </p:cNvPicPr>
          <p:nvPr/>
        </p:nvPicPr>
        <p:blipFill>
          <a:blip r:embed="rId4"/>
          <a:stretch>
            <a:fillRect/>
          </a:stretch>
        </p:blipFill>
        <p:spPr>
          <a:xfrm>
            <a:off x="6684753" y="956683"/>
            <a:ext cx="5335195" cy="5207049"/>
          </a:xfrm>
          <a:prstGeom prst="rect">
            <a:avLst/>
          </a:prstGeom>
        </p:spPr>
      </p:pic>
      <p:sp>
        <p:nvSpPr>
          <p:cNvPr id="13" name="TextBox 12">
            <a:extLst>
              <a:ext uri="{FF2B5EF4-FFF2-40B4-BE49-F238E27FC236}">
                <a16:creationId xmlns:a16="http://schemas.microsoft.com/office/drawing/2014/main" id="{28E18198-D840-4759-90E2-105D96C6D61C}"/>
              </a:ext>
            </a:extLst>
          </p:cNvPr>
          <p:cNvSpPr txBox="1"/>
          <p:nvPr/>
        </p:nvSpPr>
        <p:spPr>
          <a:xfrm>
            <a:off x="1195371" y="297880"/>
            <a:ext cx="10360058" cy="461665"/>
          </a:xfrm>
          <a:prstGeom prst="rect">
            <a:avLst/>
          </a:prstGeom>
          <a:noFill/>
        </p:spPr>
        <p:txBody>
          <a:bodyPr wrap="square" rtlCol="0">
            <a:spAutoFit/>
          </a:bodyPr>
          <a:lstStyle/>
          <a:p>
            <a:pPr algn="ctr"/>
            <a:r>
              <a:rPr lang="mn-MN" sz="2400" b="1" dirty="0">
                <a:solidFill>
                  <a:srgbClr val="002060"/>
                </a:solidFill>
                <a:latin typeface="Arial" panose="020B0604020202020204" pitchFamily="34" charset="0"/>
                <a:cs typeface="Arial" panose="020B0604020202020204" pitchFamily="34" charset="0"/>
              </a:rPr>
              <a:t>ТӨРӨЛЖСӨН МЭРГЭШЛИЙН СУРГАЛТ ЭРХЛЭХ БАЙГУУЛЛАГА</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676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9478E-D431-4954-AD49-D6ABF3FBC93A}"/>
              </a:ext>
            </a:extLst>
          </p:cNvPr>
          <p:cNvSpPr>
            <a:spLocks noGrp="1"/>
          </p:cNvSpPr>
          <p:nvPr>
            <p:ph type="title"/>
          </p:nvPr>
        </p:nvSpPr>
        <p:spPr>
          <a:xfrm>
            <a:off x="528680" y="217259"/>
            <a:ext cx="11206276" cy="701675"/>
          </a:xfrm>
        </p:spPr>
        <p:txBody>
          <a:bodyPr>
            <a:noAutofit/>
          </a:bodyPr>
          <a:lstStyle/>
          <a:p>
            <a:pPr algn="ctr"/>
            <a:r>
              <a:rPr lang="mn-MN" sz="2400" b="1" dirty="0">
                <a:solidFill>
                  <a:srgbClr val="002060"/>
                </a:solidFill>
                <a:effectLst/>
                <a:latin typeface="Arial" panose="020B0604020202020204" pitchFamily="34" charset="0"/>
                <a:ea typeface="Calibri" panose="020F0502020204030204" pitchFamily="34" charset="0"/>
              </a:rPr>
              <a:t>ЯВЦЫН ХЯНАЛТ, ҮНЭЛГЭЭНИЙ НЭГДСЭН ДҮН</a:t>
            </a:r>
            <a:endPar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graphicFrame>
        <p:nvGraphicFramePr>
          <p:cNvPr id="14" name="Chart 13">
            <a:extLst>
              <a:ext uri="{FF2B5EF4-FFF2-40B4-BE49-F238E27FC236}">
                <a16:creationId xmlns:a16="http://schemas.microsoft.com/office/drawing/2014/main" id="{286AAE5F-D2D5-4CC5-AF3B-3C35E753EE04}"/>
              </a:ext>
            </a:extLst>
          </p:cNvPr>
          <p:cNvGraphicFramePr>
            <a:graphicFrameLocks/>
          </p:cNvGraphicFramePr>
          <p:nvPr>
            <p:extLst>
              <p:ext uri="{D42A27DB-BD31-4B8C-83A1-F6EECF244321}">
                <p14:modId xmlns:p14="http://schemas.microsoft.com/office/powerpoint/2010/main" val="3172576923"/>
              </p:ext>
            </p:extLst>
          </p:nvPr>
        </p:nvGraphicFramePr>
        <p:xfrm>
          <a:off x="6881822" y="1200505"/>
          <a:ext cx="4704512" cy="47715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79DDA1B7-FE65-4FAF-A977-CEA6FC3C5479}"/>
              </a:ext>
            </a:extLst>
          </p:cNvPr>
          <p:cNvGraphicFramePr>
            <a:graphicFrameLocks noGrp="1"/>
          </p:cNvGraphicFramePr>
          <p:nvPr>
            <p:extLst>
              <p:ext uri="{D42A27DB-BD31-4B8C-83A1-F6EECF244321}">
                <p14:modId xmlns:p14="http://schemas.microsoft.com/office/powerpoint/2010/main" val="3850810944"/>
              </p:ext>
            </p:extLst>
          </p:nvPr>
        </p:nvGraphicFramePr>
        <p:xfrm>
          <a:off x="1208529" y="1163668"/>
          <a:ext cx="5181964" cy="4771590"/>
        </p:xfrm>
        <a:graphic>
          <a:graphicData uri="http://schemas.openxmlformats.org/drawingml/2006/table">
            <a:tbl>
              <a:tblPr>
                <a:tableStyleId>{5940675A-B579-460E-94D1-54222C63F5DA}</a:tableStyleId>
              </a:tblPr>
              <a:tblGrid>
                <a:gridCol w="318228">
                  <a:extLst>
                    <a:ext uri="{9D8B030D-6E8A-4147-A177-3AD203B41FA5}">
                      <a16:colId xmlns:a16="http://schemas.microsoft.com/office/drawing/2014/main" val="3440734298"/>
                    </a:ext>
                  </a:extLst>
                </a:gridCol>
                <a:gridCol w="1053982">
                  <a:extLst>
                    <a:ext uri="{9D8B030D-6E8A-4147-A177-3AD203B41FA5}">
                      <a16:colId xmlns:a16="http://schemas.microsoft.com/office/drawing/2014/main" val="1236562289"/>
                    </a:ext>
                  </a:extLst>
                </a:gridCol>
                <a:gridCol w="506243">
                  <a:extLst>
                    <a:ext uri="{9D8B030D-6E8A-4147-A177-3AD203B41FA5}">
                      <a16:colId xmlns:a16="http://schemas.microsoft.com/office/drawing/2014/main" val="4176661585"/>
                    </a:ext>
                  </a:extLst>
                </a:gridCol>
                <a:gridCol w="456449">
                  <a:extLst>
                    <a:ext uri="{9D8B030D-6E8A-4147-A177-3AD203B41FA5}">
                      <a16:colId xmlns:a16="http://schemas.microsoft.com/office/drawing/2014/main" val="3766330594"/>
                    </a:ext>
                  </a:extLst>
                </a:gridCol>
                <a:gridCol w="456449">
                  <a:extLst>
                    <a:ext uri="{9D8B030D-6E8A-4147-A177-3AD203B41FA5}">
                      <a16:colId xmlns:a16="http://schemas.microsoft.com/office/drawing/2014/main" val="205336239"/>
                    </a:ext>
                  </a:extLst>
                </a:gridCol>
                <a:gridCol w="481347">
                  <a:extLst>
                    <a:ext uri="{9D8B030D-6E8A-4147-A177-3AD203B41FA5}">
                      <a16:colId xmlns:a16="http://schemas.microsoft.com/office/drawing/2014/main" val="3133775633"/>
                    </a:ext>
                  </a:extLst>
                </a:gridCol>
                <a:gridCol w="406655">
                  <a:extLst>
                    <a:ext uri="{9D8B030D-6E8A-4147-A177-3AD203B41FA5}">
                      <a16:colId xmlns:a16="http://schemas.microsoft.com/office/drawing/2014/main" val="505772914"/>
                    </a:ext>
                  </a:extLst>
                </a:gridCol>
                <a:gridCol w="406654">
                  <a:extLst>
                    <a:ext uri="{9D8B030D-6E8A-4147-A177-3AD203B41FA5}">
                      <a16:colId xmlns:a16="http://schemas.microsoft.com/office/drawing/2014/main" val="2857500887"/>
                    </a:ext>
                  </a:extLst>
                </a:gridCol>
                <a:gridCol w="1095957">
                  <a:extLst>
                    <a:ext uri="{9D8B030D-6E8A-4147-A177-3AD203B41FA5}">
                      <a16:colId xmlns:a16="http://schemas.microsoft.com/office/drawing/2014/main" val="3200645196"/>
                    </a:ext>
                  </a:extLst>
                </a:gridCol>
              </a:tblGrid>
              <a:tr h="176246">
                <a:tc rowSpan="2">
                  <a:txBody>
                    <a:bodyPr/>
                    <a:lstStyle/>
                    <a:p>
                      <a:pPr algn="ctr" fontAlgn="ctr"/>
                      <a:r>
                        <a:rPr lang="en-US" sz="1050" b="1" u="none" strike="noStrike" dirty="0">
                          <a:effectLst/>
                          <a:latin typeface="Arial" panose="020B0604020202020204" pitchFamily="34" charset="0"/>
                          <a:cs typeface="Arial" panose="020B0604020202020204" pitchFamily="34" charset="0"/>
                        </a:rPr>
                        <a:t>№</a:t>
                      </a:r>
                      <a:endParaRPr lang="en-US" sz="1050" b="1"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rowSpan="2">
                  <a:txBody>
                    <a:bodyPr/>
                    <a:lstStyle/>
                    <a:p>
                      <a:pPr algn="ctr" fontAlgn="ctr"/>
                      <a:r>
                        <a:rPr lang="mn-MN" sz="1050" b="1" u="none" strike="noStrike">
                          <a:effectLst/>
                          <a:latin typeface="Arial" panose="020B0604020202020204" pitchFamily="34" charset="0"/>
                          <a:cs typeface="Arial" panose="020B0604020202020204" pitchFamily="34" charset="0"/>
                        </a:rPr>
                        <a:t>СЭБ-ын нэр</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gridSpan="6">
                  <a:txBody>
                    <a:bodyPr/>
                    <a:lstStyle/>
                    <a:p>
                      <a:pPr algn="ctr" fontAlgn="ctr"/>
                      <a:r>
                        <a:rPr lang="en-US" sz="1100" b="1" u="none" strike="noStrike">
                          <a:effectLst/>
                          <a:latin typeface="Arial" panose="020B0604020202020204" pitchFamily="34" charset="0"/>
                          <a:cs typeface="Arial" panose="020B0604020202020204" pitchFamily="34" charset="0"/>
                        </a:rPr>
                        <a:t>Шалгуур үзүүлэлт /бүлгээр</a:t>
                      </a:r>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050" b="1" u="none" strike="noStrike">
                          <a:effectLst/>
                          <a:latin typeface="Arial" panose="020B0604020202020204" pitchFamily="34" charset="0"/>
                          <a:cs typeface="Arial" panose="020B0604020202020204" pitchFamily="34" charset="0"/>
                        </a:rPr>
                        <a:t>Нэгдсэн дүн</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extLst>
                  <a:ext uri="{0D108BD9-81ED-4DB2-BD59-A6C34878D82A}">
                    <a16:rowId xmlns:a16="http://schemas.microsoft.com/office/drawing/2014/main" val="2008191145"/>
                  </a:ext>
                </a:extLst>
              </a:tr>
              <a:tr h="168577">
                <a:tc vMerge="1">
                  <a:txBody>
                    <a:bodyPr/>
                    <a:lstStyle/>
                    <a:p>
                      <a:endParaRPr lang="en-US"/>
                    </a:p>
                  </a:txBody>
                  <a:tcPr/>
                </a:tc>
                <a:tc vMerge="1">
                  <a:txBody>
                    <a:bodyPr/>
                    <a:lstStyle/>
                    <a:p>
                      <a:endParaRPr lang="en-US"/>
                    </a:p>
                  </a:txBody>
                  <a:tcPr/>
                </a:tc>
                <a:tc>
                  <a:txBody>
                    <a:bodyPr/>
                    <a:lstStyle/>
                    <a:p>
                      <a:pPr algn="ctr" fontAlgn="ctr"/>
                      <a:r>
                        <a:rPr lang="en-US" sz="1050" b="1" u="none" strike="noStrike" dirty="0">
                          <a:effectLst/>
                          <a:latin typeface="Arial" panose="020B0604020202020204" pitchFamily="34" charset="0"/>
                          <a:cs typeface="Arial" panose="020B0604020202020204" pitchFamily="34" charset="0"/>
                        </a:rPr>
                        <a:t>I</a:t>
                      </a:r>
                      <a:endParaRPr lang="en-US" sz="1050" b="1"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b="1" u="none" strike="noStrike" dirty="0">
                          <a:effectLst/>
                          <a:latin typeface="Arial" panose="020B0604020202020204" pitchFamily="34" charset="0"/>
                          <a:cs typeface="Arial" panose="020B0604020202020204" pitchFamily="34" charset="0"/>
                        </a:rPr>
                        <a:t>II</a:t>
                      </a:r>
                      <a:endParaRPr lang="en-US" sz="1050" b="1"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b="1" u="none" strike="noStrike" dirty="0">
                          <a:effectLst/>
                          <a:latin typeface="Arial" panose="020B0604020202020204" pitchFamily="34" charset="0"/>
                          <a:cs typeface="Arial" panose="020B0604020202020204" pitchFamily="34" charset="0"/>
                        </a:rPr>
                        <a:t>III</a:t>
                      </a:r>
                      <a:endParaRPr lang="en-US" sz="1050" b="1"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b="1" u="none" strike="noStrike" dirty="0">
                          <a:effectLst/>
                          <a:latin typeface="Arial" panose="020B0604020202020204" pitchFamily="34" charset="0"/>
                          <a:cs typeface="Arial" panose="020B0604020202020204" pitchFamily="34" charset="0"/>
                        </a:rPr>
                        <a:t>IV</a:t>
                      </a:r>
                      <a:endParaRPr lang="en-US" sz="1050" b="1"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b="1" u="none" strike="noStrike" dirty="0">
                          <a:effectLst/>
                          <a:latin typeface="Arial" panose="020B0604020202020204" pitchFamily="34" charset="0"/>
                          <a:cs typeface="Arial" panose="020B0604020202020204" pitchFamily="34" charset="0"/>
                        </a:rPr>
                        <a:t>V</a:t>
                      </a:r>
                      <a:endParaRPr lang="en-US" sz="1050" b="1"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b="1" u="none" strike="noStrike" dirty="0">
                          <a:effectLst/>
                          <a:latin typeface="Arial" panose="020B0604020202020204" pitchFamily="34" charset="0"/>
                          <a:cs typeface="Arial" panose="020B0604020202020204" pitchFamily="34" charset="0"/>
                        </a:rPr>
                        <a:t>VI</a:t>
                      </a:r>
                      <a:endParaRPr lang="en-US" sz="1050" b="1"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vMerge="1">
                  <a:txBody>
                    <a:bodyPr/>
                    <a:lstStyle/>
                    <a:p>
                      <a:endParaRPr lang="en-US"/>
                    </a:p>
                  </a:txBody>
                  <a:tcPr/>
                </a:tc>
                <a:extLst>
                  <a:ext uri="{0D108BD9-81ED-4DB2-BD59-A6C34878D82A}">
                    <a16:rowId xmlns:a16="http://schemas.microsoft.com/office/drawing/2014/main" val="1770326910"/>
                  </a:ext>
                </a:extLst>
              </a:tr>
              <a:tr h="168577">
                <a:tc>
                  <a:txBody>
                    <a:bodyPr/>
                    <a:lstStyle/>
                    <a:p>
                      <a:pPr algn="ctr" fontAlgn="ctr"/>
                      <a:r>
                        <a:rPr lang="en-US" sz="1050" u="none" strike="noStrike" dirty="0">
                          <a:effectLst/>
                          <a:latin typeface="Arial" panose="020B0604020202020204" pitchFamily="34" charset="0"/>
                          <a:cs typeface="Arial" panose="020B0604020202020204" pitchFamily="34" charset="0"/>
                        </a:rPr>
                        <a:t>1</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l" fontAlgn="ctr"/>
                      <a:r>
                        <a:rPr lang="en-US" sz="1050" u="none" strike="noStrike" dirty="0">
                          <a:effectLst/>
                          <a:latin typeface="Arial" panose="020B0604020202020204" pitchFamily="34" charset="0"/>
                          <a:cs typeface="Arial" panose="020B0604020202020204" pitchFamily="34" charset="0"/>
                        </a:rPr>
                        <a:t>УНТЭ</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err="1">
                          <a:effectLst/>
                          <a:latin typeface="Arial" panose="020B0604020202020204" pitchFamily="34" charset="0"/>
                          <a:cs typeface="Arial" panose="020B0604020202020204" pitchFamily="34" charset="0"/>
                        </a:rPr>
                        <a:t>Зохистой</a:t>
                      </a:r>
                      <a:r>
                        <a:rPr lang="en-US" sz="1050" u="none" strike="noStrike" dirty="0">
                          <a:effectLst/>
                          <a:latin typeface="Arial" panose="020B0604020202020204" pitchFamily="34" charset="0"/>
                          <a:cs typeface="Arial" panose="020B0604020202020204" pitchFamily="34" charset="0"/>
                        </a:rPr>
                        <a:t> </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extLst>
                  <a:ext uri="{0D108BD9-81ED-4DB2-BD59-A6C34878D82A}">
                    <a16:rowId xmlns:a16="http://schemas.microsoft.com/office/drawing/2014/main" val="2732650280"/>
                  </a:ext>
                </a:extLst>
              </a:tr>
              <a:tr h="168577">
                <a:tc>
                  <a:txBody>
                    <a:bodyPr/>
                    <a:lstStyle/>
                    <a:p>
                      <a:pPr algn="ctr" fontAlgn="ctr"/>
                      <a:r>
                        <a:rPr lang="en-US" sz="1050" u="none" strike="noStrike" dirty="0">
                          <a:effectLst/>
                          <a:latin typeface="Arial" panose="020B0604020202020204" pitchFamily="34" charset="0"/>
                          <a:cs typeface="Arial" panose="020B0604020202020204" pitchFamily="34" charset="0"/>
                        </a:rPr>
                        <a:t>2</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l" fontAlgn="ctr"/>
                      <a:r>
                        <a:rPr lang="en-US" sz="1050" u="none" strike="noStrike" dirty="0">
                          <a:effectLst/>
                          <a:latin typeface="Arial" panose="020B0604020202020204" pitchFamily="34" charset="0"/>
                          <a:cs typeface="Arial" panose="020B0604020202020204" pitchFamily="34" charset="0"/>
                        </a:rPr>
                        <a:t>УХТЭ</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a:effectLst/>
                          <a:latin typeface="Arial" panose="020B0604020202020204" pitchFamily="34" charset="0"/>
                          <a:cs typeface="Arial" panose="020B0604020202020204" pitchFamily="34" charset="0"/>
                        </a:rPr>
                        <a:t>b</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err="1">
                          <a:effectLst/>
                          <a:latin typeface="Arial" panose="020B0604020202020204" pitchFamily="34" charset="0"/>
                          <a:cs typeface="Arial" panose="020B0604020202020204" pitchFamily="34" charset="0"/>
                        </a:rPr>
                        <a:t>Гүйцээх</a:t>
                      </a:r>
                      <a:r>
                        <a:rPr lang="en-US" sz="1050" u="none" strike="noStrike" dirty="0">
                          <a:effectLst/>
                          <a:latin typeface="Arial" panose="020B0604020202020204" pitchFamily="34" charset="0"/>
                          <a:cs typeface="Arial" panose="020B0604020202020204" pitchFamily="34" charset="0"/>
                        </a:rPr>
                        <a:t> </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extLst>
                  <a:ext uri="{0D108BD9-81ED-4DB2-BD59-A6C34878D82A}">
                    <a16:rowId xmlns:a16="http://schemas.microsoft.com/office/drawing/2014/main" val="330369268"/>
                  </a:ext>
                </a:extLst>
              </a:tr>
              <a:tr h="168577">
                <a:tc>
                  <a:txBody>
                    <a:bodyPr/>
                    <a:lstStyle/>
                    <a:p>
                      <a:pPr algn="ctr" fontAlgn="ctr"/>
                      <a:r>
                        <a:rPr lang="en-US" sz="1050" u="none" strike="noStrike">
                          <a:effectLst/>
                          <a:latin typeface="Arial" panose="020B0604020202020204" pitchFamily="34" charset="0"/>
                          <a:cs typeface="Arial" panose="020B0604020202020204" pitchFamily="34" charset="0"/>
                        </a:rPr>
                        <a:t>3</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l" fontAlgn="ctr"/>
                      <a:r>
                        <a:rPr lang="en-US" sz="1050" u="none" strike="noStrike" dirty="0">
                          <a:effectLst/>
                          <a:latin typeface="Arial" panose="020B0604020202020204" pitchFamily="34" charset="0"/>
                          <a:cs typeface="Arial" panose="020B0604020202020204" pitchFamily="34" charset="0"/>
                        </a:rPr>
                        <a:t>УГТЭ</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err="1">
                          <a:effectLst/>
                          <a:latin typeface="Arial" panose="020B0604020202020204" pitchFamily="34" charset="0"/>
                          <a:cs typeface="Arial" panose="020B0604020202020204" pitchFamily="34" charset="0"/>
                        </a:rPr>
                        <a:t>Зохистой</a:t>
                      </a:r>
                      <a:r>
                        <a:rPr lang="en-US" sz="1050" u="none" strike="noStrike" dirty="0">
                          <a:effectLst/>
                          <a:latin typeface="Arial" panose="020B0604020202020204" pitchFamily="34" charset="0"/>
                          <a:cs typeface="Arial" panose="020B0604020202020204" pitchFamily="34" charset="0"/>
                        </a:rPr>
                        <a:t> </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extLst>
                  <a:ext uri="{0D108BD9-81ED-4DB2-BD59-A6C34878D82A}">
                    <a16:rowId xmlns:a16="http://schemas.microsoft.com/office/drawing/2014/main" val="27190380"/>
                  </a:ext>
                </a:extLst>
              </a:tr>
              <a:tr h="168577">
                <a:tc>
                  <a:txBody>
                    <a:bodyPr/>
                    <a:lstStyle/>
                    <a:p>
                      <a:pPr algn="ctr" fontAlgn="ctr"/>
                      <a:r>
                        <a:rPr lang="en-US" sz="1050" u="none" strike="noStrike" dirty="0">
                          <a:effectLst/>
                          <a:latin typeface="Arial" panose="020B0604020202020204" pitchFamily="34" charset="0"/>
                          <a:cs typeface="Arial" panose="020B0604020202020204" pitchFamily="34" charset="0"/>
                        </a:rPr>
                        <a:t>4</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l" fontAlgn="ctr"/>
                      <a:r>
                        <a:rPr lang="en-US" sz="1050" u="none" strike="noStrike" dirty="0">
                          <a:effectLst/>
                          <a:latin typeface="Arial" panose="020B0604020202020204" pitchFamily="34" charset="0"/>
                          <a:cs typeface="Arial" panose="020B0604020202020204" pitchFamily="34" charset="0"/>
                        </a:rPr>
                        <a:t>АӨСҮТ</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a:effectLst/>
                          <a:latin typeface="Arial" panose="020B0604020202020204" pitchFamily="34" charset="0"/>
                          <a:cs typeface="Arial" panose="020B0604020202020204" pitchFamily="34" charset="0"/>
                        </a:rPr>
                        <a:t>b</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a:effectLst/>
                          <a:latin typeface="Arial" panose="020B0604020202020204" pitchFamily="34" charset="0"/>
                          <a:cs typeface="Arial" panose="020B0604020202020204" pitchFamily="34" charset="0"/>
                        </a:rPr>
                        <a:t>b</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err="1">
                          <a:effectLst/>
                          <a:latin typeface="Arial" panose="020B0604020202020204" pitchFamily="34" charset="0"/>
                          <a:cs typeface="Arial" panose="020B0604020202020204" pitchFamily="34" charset="0"/>
                        </a:rPr>
                        <a:t>Гүйцээх</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extLst>
                  <a:ext uri="{0D108BD9-81ED-4DB2-BD59-A6C34878D82A}">
                    <a16:rowId xmlns:a16="http://schemas.microsoft.com/office/drawing/2014/main" val="418167331"/>
                  </a:ext>
                </a:extLst>
              </a:tr>
              <a:tr h="168577">
                <a:tc>
                  <a:txBody>
                    <a:bodyPr/>
                    <a:lstStyle/>
                    <a:p>
                      <a:pPr algn="ctr" fontAlgn="ctr"/>
                      <a:r>
                        <a:rPr lang="en-US" sz="1050" u="none" strike="noStrike">
                          <a:effectLst/>
                          <a:latin typeface="Arial" panose="020B0604020202020204" pitchFamily="34" charset="0"/>
                          <a:cs typeface="Arial" panose="020B0604020202020204" pitchFamily="34" charset="0"/>
                        </a:rPr>
                        <a:t>5</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l" fontAlgn="ctr"/>
                      <a:r>
                        <a:rPr lang="en-US" sz="1050" u="none" strike="noStrike" dirty="0" err="1">
                          <a:effectLst/>
                          <a:latin typeface="Arial" panose="020B0604020202020204" pitchFamily="34" charset="0"/>
                          <a:cs typeface="Arial" panose="020B0604020202020204" pitchFamily="34" charset="0"/>
                        </a:rPr>
                        <a:t>Амгалан</a:t>
                      </a:r>
                      <a:r>
                        <a:rPr lang="en-US" sz="1050" u="none" strike="noStrike" dirty="0">
                          <a:effectLst/>
                          <a:latin typeface="Arial" panose="020B0604020202020204" pitchFamily="34" charset="0"/>
                          <a:cs typeface="Arial" panose="020B0604020202020204" pitchFamily="34" charset="0"/>
                        </a:rPr>
                        <a:t> АГ</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b</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err="1">
                          <a:effectLst/>
                          <a:latin typeface="Arial" panose="020B0604020202020204" pitchFamily="34" charset="0"/>
                          <a:cs typeface="Arial" panose="020B0604020202020204" pitchFamily="34" charset="0"/>
                        </a:rPr>
                        <a:t>Зохистой</a:t>
                      </a:r>
                      <a:r>
                        <a:rPr lang="en-US" sz="1050" u="none" strike="noStrike" dirty="0">
                          <a:effectLst/>
                          <a:latin typeface="Arial" panose="020B0604020202020204" pitchFamily="34" charset="0"/>
                          <a:cs typeface="Arial" panose="020B0604020202020204" pitchFamily="34" charset="0"/>
                        </a:rPr>
                        <a:t> </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extLst>
                  <a:ext uri="{0D108BD9-81ED-4DB2-BD59-A6C34878D82A}">
                    <a16:rowId xmlns:a16="http://schemas.microsoft.com/office/drawing/2014/main" val="290312941"/>
                  </a:ext>
                </a:extLst>
              </a:tr>
              <a:tr h="168577">
                <a:tc>
                  <a:txBody>
                    <a:bodyPr/>
                    <a:lstStyle/>
                    <a:p>
                      <a:pPr algn="ctr" fontAlgn="ctr"/>
                      <a:r>
                        <a:rPr lang="en-US" sz="1050" u="none" strike="noStrike" dirty="0">
                          <a:effectLst/>
                          <a:latin typeface="Arial" panose="020B0604020202020204" pitchFamily="34" charset="0"/>
                          <a:cs typeface="Arial" panose="020B0604020202020204" pitchFamily="34" charset="0"/>
                        </a:rPr>
                        <a:t>6</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l" fontAlgn="ctr"/>
                      <a:r>
                        <a:rPr lang="en-US" sz="1050" u="none" strike="noStrike" dirty="0">
                          <a:effectLst/>
                          <a:latin typeface="Arial" panose="020B0604020202020204" pitchFamily="34" charset="0"/>
                          <a:cs typeface="Arial" panose="020B0604020202020204" pitchFamily="34" charset="0"/>
                        </a:rPr>
                        <a:t>ГССҮТ</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err="1">
                          <a:effectLst/>
                          <a:latin typeface="Arial" panose="020B0604020202020204" pitchFamily="34" charset="0"/>
                          <a:cs typeface="Arial" panose="020B0604020202020204" pitchFamily="34" charset="0"/>
                        </a:rPr>
                        <a:t>Гүйцээх</a:t>
                      </a:r>
                      <a:r>
                        <a:rPr lang="en-US" sz="1050" u="none" strike="noStrike" dirty="0">
                          <a:effectLst/>
                          <a:latin typeface="Arial" panose="020B0604020202020204" pitchFamily="34" charset="0"/>
                          <a:cs typeface="Arial" panose="020B0604020202020204" pitchFamily="34" charset="0"/>
                        </a:rPr>
                        <a:t> </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extLst>
                  <a:ext uri="{0D108BD9-81ED-4DB2-BD59-A6C34878D82A}">
                    <a16:rowId xmlns:a16="http://schemas.microsoft.com/office/drawing/2014/main" val="1600679877"/>
                  </a:ext>
                </a:extLst>
              </a:tr>
              <a:tr h="168577">
                <a:tc>
                  <a:txBody>
                    <a:bodyPr/>
                    <a:lstStyle/>
                    <a:p>
                      <a:pPr algn="ctr" fontAlgn="ctr"/>
                      <a:r>
                        <a:rPr lang="en-US" sz="1050" u="none" strike="noStrike">
                          <a:effectLst/>
                          <a:latin typeface="Arial" panose="020B0604020202020204" pitchFamily="34" charset="0"/>
                          <a:cs typeface="Arial" panose="020B0604020202020204" pitchFamily="34" charset="0"/>
                        </a:rPr>
                        <a:t>7</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l" fontAlgn="ctr"/>
                      <a:r>
                        <a:rPr lang="en-US" sz="1050" u="none" strike="noStrike" dirty="0">
                          <a:effectLst/>
                          <a:latin typeface="Arial" panose="020B0604020202020204" pitchFamily="34" charset="0"/>
                          <a:cs typeface="Arial" panose="020B0604020202020204" pitchFamily="34" charset="0"/>
                        </a:rPr>
                        <a:t>ГҮТ</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b</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mn-MN" sz="1050" u="none" strike="noStrike">
                          <a:effectLst/>
                          <a:latin typeface="Arial" panose="020B0604020202020204" pitchFamily="34" charset="0"/>
                          <a:cs typeface="Arial" panose="020B0604020202020204" pitchFamily="34" charset="0"/>
                        </a:rPr>
                        <a:t>а</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mn-MN" sz="1050" u="none" strike="noStrike" dirty="0">
                          <a:effectLst/>
                          <a:latin typeface="Arial" panose="020B0604020202020204" pitchFamily="34" charset="0"/>
                          <a:cs typeface="Arial" panose="020B0604020202020204" pitchFamily="34" charset="0"/>
                        </a:rPr>
                        <a:t>а</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mn-MN" sz="1050" u="none" strike="noStrike">
                          <a:effectLst/>
                          <a:latin typeface="Arial" panose="020B0604020202020204" pitchFamily="34" charset="0"/>
                          <a:cs typeface="Arial" panose="020B0604020202020204" pitchFamily="34" charset="0"/>
                        </a:rPr>
                        <a:t>Зохистой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extLst>
                  <a:ext uri="{0D108BD9-81ED-4DB2-BD59-A6C34878D82A}">
                    <a16:rowId xmlns:a16="http://schemas.microsoft.com/office/drawing/2014/main" val="3702783077"/>
                  </a:ext>
                </a:extLst>
              </a:tr>
              <a:tr h="168577">
                <a:tc>
                  <a:txBody>
                    <a:bodyPr/>
                    <a:lstStyle/>
                    <a:p>
                      <a:pPr algn="ctr" fontAlgn="ctr"/>
                      <a:r>
                        <a:rPr lang="en-US" sz="1050" u="none" strike="noStrike">
                          <a:effectLst/>
                          <a:latin typeface="Arial" panose="020B0604020202020204" pitchFamily="34" charset="0"/>
                          <a:cs typeface="Arial" panose="020B0604020202020204" pitchFamily="34" charset="0"/>
                        </a:rPr>
                        <a:t>8</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l" fontAlgn="ctr"/>
                      <a:r>
                        <a:rPr lang="en-US" sz="1050" u="none" strike="noStrike">
                          <a:effectLst/>
                          <a:latin typeface="Arial" panose="020B0604020202020204" pitchFamily="34" charset="0"/>
                          <a:cs typeface="Arial" panose="020B0604020202020204" pitchFamily="34" charset="0"/>
                        </a:rPr>
                        <a:t>Дорнод БОЭТ</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err="1">
                          <a:effectLst/>
                          <a:latin typeface="Arial" panose="020B0604020202020204" pitchFamily="34" charset="0"/>
                          <a:cs typeface="Arial" panose="020B0604020202020204" pitchFamily="34" charset="0"/>
                        </a:rPr>
                        <a:t>Зохистой</a:t>
                      </a:r>
                      <a:r>
                        <a:rPr lang="en-US" sz="1050" u="none" strike="noStrike" dirty="0">
                          <a:effectLst/>
                          <a:latin typeface="Arial" panose="020B0604020202020204" pitchFamily="34" charset="0"/>
                          <a:cs typeface="Arial" panose="020B0604020202020204" pitchFamily="34" charset="0"/>
                        </a:rPr>
                        <a:t> </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extLst>
                  <a:ext uri="{0D108BD9-81ED-4DB2-BD59-A6C34878D82A}">
                    <a16:rowId xmlns:a16="http://schemas.microsoft.com/office/drawing/2014/main" val="1950725755"/>
                  </a:ext>
                </a:extLst>
              </a:tr>
              <a:tr h="168577">
                <a:tc>
                  <a:txBody>
                    <a:bodyPr/>
                    <a:lstStyle/>
                    <a:p>
                      <a:pPr algn="ctr" fontAlgn="ctr"/>
                      <a:r>
                        <a:rPr lang="en-US" sz="1050" u="none" strike="noStrike">
                          <a:effectLst/>
                          <a:latin typeface="Arial" panose="020B0604020202020204" pitchFamily="34" charset="0"/>
                          <a:cs typeface="Arial" panose="020B0604020202020204" pitchFamily="34" charset="0"/>
                        </a:rPr>
                        <a:t>9</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l" fontAlgn="ctr"/>
                      <a:r>
                        <a:rPr lang="en-US" sz="1050" u="none" strike="noStrike">
                          <a:effectLst/>
                          <a:latin typeface="Arial" panose="020B0604020202020204" pitchFamily="34" charset="0"/>
                          <a:cs typeface="Arial" panose="020B0604020202020204" pitchFamily="34" charset="0"/>
                        </a:rPr>
                        <a:t>НЭМҮТ</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mn-MN" sz="1050" u="none" strike="noStrike" dirty="0">
                          <a:effectLst/>
                          <a:latin typeface="Arial" panose="020B0604020202020204" pitchFamily="34" charset="0"/>
                          <a:cs typeface="Arial" panose="020B0604020202020204" pitchFamily="34" charset="0"/>
                        </a:rPr>
                        <a:t>а</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mn-MN" sz="1050" u="none" strike="noStrike" dirty="0">
                          <a:effectLst/>
                          <a:latin typeface="Arial" panose="020B0604020202020204" pitchFamily="34" charset="0"/>
                          <a:cs typeface="Arial" panose="020B0604020202020204" pitchFamily="34" charset="0"/>
                        </a:rPr>
                        <a:t>а</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mn-MN" sz="1050" u="none" strike="noStrike" dirty="0">
                          <a:effectLst/>
                          <a:latin typeface="Arial" panose="020B0604020202020204" pitchFamily="34" charset="0"/>
                          <a:cs typeface="Arial" panose="020B0604020202020204" pitchFamily="34" charset="0"/>
                        </a:rPr>
                        <a:t>а</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mn-MN" sz="1050" u="none" strike="noStrike">
                          <a:effectLst/>
                          <a:latin typeface="Arial" panose="020B0604020202020204" pitchFamily="34" charset="0"/>
                          <a:cs typeface="Arial" panose="020B0604020202020204" pitchFamily="34" charset="0"/>
                        </a:rPr>
                        <a:t>а</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Зохистой</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extLst>
                  <a:ext uri="{0D108BD9-81ED-4DB2-BD59-A6C34878D82A}">
                    <a16:rowId xmlns:a16="http://schemas.microsoft.com/office/drawing/2014/main" val="827319923"/>
                  </a:ext>
                </a:extLst>
              </a:tr>
              <a:tr h="168577">
                <a:tc>
                  <a:txBody>
                    <a:bodyPr/>
                    <a:lstStyle/>
                    <a:p>
                      <a:pPr algn="ctr" fontAlgn="ctr"/>
                      <a:r>
                        <a:rPr lang="en-US" sz="1050" u="none" strike="noStrike" dirty="0">
                          <a:effectLst/>
                          <a:latin typeface="Arial" panose="020B0604020202020204" pitchFamily="34" charset="0"/>
                          <a:cs typeface="Arial" panose="020B0604020202020204" pitchFamily="34" charset="0"/>
                        </a:rPr>
                        <a:t>10</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l" fontAlgn="ctr"/>
                      <a:r>
                        <a:rPr lang="en-US" sz="1050" u="none" strike="noStrike" dirty="0">
                          <a:effectLst/>
                          <a:latin typeface="Arial" panose="020B0604020202020204" pitchFamily="34" charset="0"/>
                          <a:cs typeface="Arial" panose="020B0604020202020204" pitchFamily="34" charset="0"/>
                        </a:rPr>
                        <a:t>НШЭНТ</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a:effectLst/>
                          <a:latin typeface="Arial" panose="020B0604020202020204" pitchFamily="34" charset="0"/>
                          <a:cs typeface="Arial" panose="020B0604020202020204" pitchFamily="34" charset="0"/>
                        </a:rPr>
                        <a:t>b</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err="1">
                          <a:effectLst/>
                          <a:latin typeface="Arial" panose="020B0604020202020204" pitchFamily="34" charset="0"/>
                          <a:cs typeface="Arial" panose="020B0604020202020204" pitchFamily="34" charset="0"/>
                        </a:rPr>
                        <a:t>Гүйцээх</a:t>
                      </a:r>
                      <a:r>
                        <a:rPr lang="en-US" sz="1050" u="none" strike="noStrike" dirty="0">
                          <a:effectLst/>
                          <a:latin typeface="Arial" panose="020B0604020202020204" pitchFamily="34" charset="0"/>
                          <a:cs typeface="Arial" panose="020B0604020202020204" pitchFamily="34" charset="0"/>
                        </a:rPr>
                        <a:t> </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extLst>
                  <a:ext uri="{0D108BD9-81ED-4DB2-BD59-A6C34878D82A}">
                    <a16:rowId xmlns:a16="http://schemas.microsoft.com/office/drawing/2014/main" val="1927480518"/>
                  </a:ext>
                </a:extLst>
              </a:tr>
              <a:tr h="168577">
                <a:tc>
                  <a:txBody>
                    <a:bodyPr/>
                    <a:lstStyle/>
                    <a:p>
                      <a:pPr algn="ctr" fontAlgn="ctr"/>
                      <a:r>
                        <a:rPr lang="en-US" sz="1050" u="none" strike="noStrike">
                          <a:effectLst/>
                          <a:latin typeface="Arial" panose="020B0604020202020204" pitchFamily="34" charset="0"/>
                          <a:cs typeface="Arial" panose="020B0604020202020204" pitchFamily="34" charset="0"/>
                        </a:rPr>
                        <a:t>11</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l" fontAlgn="ctr"/>
                      <a:r>
                        <a:rPr lang="en-US" sz="1050" u="none" strike="noStrike">
                          <a:effectLst/>
                          <a:latin typeface="Arial" panose="020B0604020202020204" pitchFamily="34" charset="0"/>
                          <a:cs typeface="Arial" panose="020B0604020202020204" pitchFamily="34" charset="0"/>
                        </a:rPr>
                        <a:t>ЗӨСҮТ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b</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err="1">
                          <a:effectLst/>
                          <a:latin typeface="Arial" panose="020B0604020202020204" pitchFamily="34" charset="0"/>
                          <a:cs typeface="Arial" panose="020B0604020202020204" pitchFamily="34" charset="0"/>
                        </a:rPr>
                        <a:t>Зохистой</a:t>
                      </a:r>
                      <a:r>
                        <a:rPr lang="en-US" sz="1050" u="none" strike="noStrike" dirty="0">
                          <a:effectLst/>
                          <a:latin typeface="Arial" panose="020B0604020202020204" pitchFamily="34" charset="0"/>
                          <a:cs typeface="Arial" panose="020B0604020202020204" pitchFamily="34" charset="0"/>
                        </a:rPr>
                        <a:t> </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extLst>
                  <a:ext uri="{0D108BD9-81ED-4DB2-BD59-A6C34878D82A}">
                    <a16:rowId xmlns:a16="http://schemas.microsoft.com/office/drawing/2014/main" val="2865051704"/>
                  </a:ext>
                </a:extLst>
              </a:tr>
              <a:tr h="168577">
                <a:tc>
                  <a:txBody>
                    <a:bodyPr/>
                    <a:lstStyle/>
                    <a:p>
                      <a:pPr algn="ctr" fontAlgn="ctr"/>
                      <a:r>
                        <a:rPr lang="en-US" sz="1050" u="none" strike="noStrike">
                          <a:effectLst/>
                          <a:latin typeface="Arial" panose="020B0604020202020204" pitchFamily="34" charset="0"/>
                          <a:cs typeface="Arial" panose="020B0604020202020204" pitchFamily="34" charset="0"/>
                        </a:rPr>
                        <a:t>12</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l" fontAlgn="ctr"/>
                      <a:r>
                        <a:rPr lang="en-US" sz="1050" u="none" strike="noStrike" dirty="0" err="1">
                          <a:effectLst/>
                          <a:latin typeface="Arial" panose="020B0604020202020204" pitchFamily="34" charset="0"/>
                          <a:cs typeface="Arial" panose="020B0604020202020204" pitchFamily="34" charset="0"/>
                        </a:rPr>
                        <a:t>Орхон</a:t>
                      </a:r>
                      <a:r>
                        <a:rPr lang="en-US" sz="1050" u="none" strike="noStrike" dirty="0">
                          <a:effectLst/>
                          <a:latin typeface="Arial" panose="020B0604020202020204" pitchFamily="34" charset="0"/>
                          <a:cs typeface="Arial" panose="020B0604020202020204" pitchFamily="34" charset="0"/>
                        </a:rPr>
                        <a:t> БОЭТ</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а</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Зохистой</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extLst>
                  <a:ext uri="{0D108BD9-81ED-4DB2-BD59-A6C34878D82A}">
                    <a16:rowId xmlns:a16="http://schemas.microsoft.com/office/drawing/2014/main" val="2742172926"/>
                  </a:ext>
                </a:extLst>
              </a:tr>
              <a:tr h="168577">
                <a:tc>
                  <a:txBody>
                    <a:bodyPr/>
                    <a:lstStyle/>
                    <a:p>
                      <a:pPr algn="ctr" fontAlgn="ctr"/>
                      <a:r>
                        <a:rPr lang="en-US" sz="1050" u="none" strike="noStrike">
                          <a:effectLst/>
                          <a:latin typeface="Arial" panose="020B0604020202020204" pitchFamily="34" charset="0"/>
                          <a:cs typeface="Arial" panose="020B0604020202020204" pitchFamily="34" charset="0"/>
                        </a:rPr>
                        <a:t>13</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l" fontAlgn="ctr"/>
                      <a:r>
                        <a:rPr lang="en-US" sz="1050" u="none" strike="noStrike">
                          <a:effectLst/>
                          <a:latin typeface="Arial" panose="020B0604020202020204" pitchFamily="34" charset="0"/>
                          <a:cs typeface="Arial" panose="020B0604020202020204" pitchFamily="34" charset="0"/>
                        </a:rPr>
                        <a:t>Чингэлтэй ЭМТ</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err="1">
                          <a:effectLst/>
                          <a:latin typeface="Arial" panose="020B0604020202020204" pitchFamily="34" charset="0"/>
                          <a:cs typeface="Arial" panose="020B0604020202020204" pitchFamily="34" charset="0"/>
                        </a:rPr>
                        <a:t>Зохистой</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extLst>
                  <a:ext uri="{0D108BD9-81ED-4DB2-BD59-A6C34878D82A}">
                    <a16:rowId xmlns:a16="http://schemas.microsoft.com/office/drawing/2014/main" val="1840970987"/>
                  </a:ext>
                </a:extLst>
              </a:tr>
              <a:tr h="168577">
                <a:tc>
                  <a:txBody>
                    <a:bodyPr/>
                    <a:lstStyle/>
                    <a:p>
                      <a:pPr algn="ctr" fontAlgn="ctr"/>
                      <a:r>
                        <a:rPr lang="en-US" sz="1050" u="none" strike="noStrike">
                          <a:effectLst/>
                          <a:latin typeface="Arial" panose="020B0604020202020204" pitchFamily="34" charset="0"/>
                          <a:cs typeface="Arial" panose="020B0604020202020204" pitchFamily="34" charset="0"/>
                        </a:rPr>
                        <a:t>14</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l" fontAlgn="ctr"/>
                      <a:r>
                        <a:rPr lang="en-US" sz="1050" u="none" strike="noStrike">
                          <a:effectLst/>
                          <a:latin typeface="Arial" panose="020B0604020202020204" pitchFamily="34" charset="0"/>
                          <a:cs typeface="Arial" panose="020B0604020202020204" pitchFamily="34" charset="0"/>
                        </a:rPr>
                        <a:t>ЦТЭ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b</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mn-MN" sz="1050" u="none" strike="noStrike" dirty="0">
                          <a:effectLst/>
                          <a:latin typeface="Arial" panose="020B0604020202020204" pitchFamily="34" charset="0"/>
                          <a:cs typeface="Arial" panose="020B0604020202020204" pitchFamily="34" charset="0"/>
                        </a:rPr>
                        <a:t>Зохистой</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extLst>
                  <a:ext uri="{0D108BD9-81ED-4DB2-BD59-A6C34878D82A}">
                    <a16:rowId xmlns:a16="http://schemas.microsoft.com/office/drawing/2014/main" val="2473190588"/>
                  </a:ext>
                </a:extLst>
              </a:tr>
              <a:tr h="168577">
                <a:tc>
                  <a:txBody>
                    <a:bodyPr/>
                    <a:lstStyle/>
                    <a:p>
                      <a:pPr algn="ctr" fontAlgn="ctr"/>
                      <a:r>
                        <a:rPr lang="en-US" sz="1050" u="none" strike="noStrike">
                          <a:effectLst/>
                          <a:latin typeface="Arial" panose="020B0604020202020204" pitchFamily="34" charset="0"/>
                          <a:cs typeface="Arial" panose="020B0604020202020204" pitchFamily="34" charset="0"/>
                        </a:rPr>
                        <a:t>15</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l" fontAlgn="ctr"/>
                      <a:r>
                        <a:rPr lang="en-US" sz="1050" u="none" strike="noStrike">
                          <a:effectLst/>
                          <a:latin typeface="Arial" panose="020B0604020202020204" pitchFamily="34" charset="0"/>
                          <a:cs typeface="Arial" panose="020B0604020202020204" pitchFamily="34" charset="0"/>
                        </a:rPr>
                        <a:t>ЦССҮТ</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err="1">
                          <a:effectLst/>
                          <a:latin typeface="Arial" panose="020B0604020202020204" pitchFamily="34" charset="0"/>
                          <a:cs typeface="Arial" panose="020B0604020202020204" pitchFamily="34" charset="0"/>
                        </a:rPr>
                        <a:t>Зохистой</a:t>
                      </a:r>
                      <a:r>
                        <a:rPr lang="en-US" sz="1050" u="none" strike="noStrike" dirty="0">
                          <a:effectLst/>
                          <a:latin typeface="Arial" panose="020B0604020202020204" pitchFamily="34" charset="0"/>
                          <a:cs typeface="Arial" panose="020B0604020202020204" pitchFamily="34" charset="0"/>
                        </a:rPr>
                        <a:t> </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extLst>
                  <a:ext uri="{0D108BD9-81ED-4DB2-BD59-A6C34878D82A}">
                    <a16:rowId xmlns:a16="http://schemas.microsoft.com/office/drawing/2014/main" val="1495269267"/>
                  </a:ext>
                </a:extLst>
              </a:tr>
              <a:tr h="168577">
                <a:tc>
                  <a:txBody>
                    <a:bodyPr/>
                    <a:lstStyle/>
                    <a:p>
                      <a:pPr algn="ctr" fontAlgn="ctr"/>
                      <a:r>
                        <a:rPr lang="en-US" sz="1050" u="none" strike="noStrike">
                          <a:effectLst/>
                          <a:latin typeface="Arial" panose="020B0604020202020204" pitchFamily="34" charset="0"/>
                          <a:cs typeface="Arial" panose="020B0604020202020204" pitchFamily="34" charset="0"/>
                        </a:rPr>
                        <a:t>16</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l" fontAlgn="ctr"/>
                      <a:r>
                        <a:rPr lang="en-US" sz="1050" u="none" strike="noStrike">
                          <a:effectLst/>
                          <a:latin typeface="Arial" panose="020B0604020202020204" pitchFamily="34" charset="0"/>
                          <a:cs typeface="Arial" panose="020B0604020202020204" pitchFamily="34" charset="0"/>
                        </a:rPr>
                        <a:t>СЭМҮТ</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err="1">
                          <a:effectLst/>
                          <a:latin typeface="Arial" panose="020B0604020202020204" pitchFamily="34" charset="0"/>
                          <a:cs typeface="Arial" panose="020B0604020202020204" pitchFamily="34" charset="0"/>
                        </a:rPr>
                        <a:t>Зохистой</a:t>
                      </a:r>
                      <a:r>
                        <a:rPr lang="en-US" sz="1050" u="none" strike="noStrike" dirty="0">
                          <a:effectLst/>
                          <a:latin typeface="Arial" panose="020B0604020202020204" pitchFamily="34" charset="0"/>
                          <a:cs typeface="Arial" panose="020B0604020202020204" pitchFamily="34" charset="0"/>
                        </a:rPr>
                        <a:t> </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extLst>
                  <a:ext uri="{0D108BD9-81ED-4DB2-BD59-A6C34878D82A}">
                    <a16:rowId xmlns:a16="http://schemas.microsoft.com/office/drawing/2014/main" val="3455118898"/>
                  </a:ext>
                </a:extLst>
              </a:tr>
              <a:tr h="170755">
                <a:tc>
                  <a:txBody>
                    <a:bodyPr/>
                    <a:lstStyle/>
                    <a:p>
                      <a:pPr algn="ctr" fontAlgn="ctr"/>
                      <a:r>
                        <a:rPr lang="en-US" sz="1050" u="none" strike="noStrike">
                          <a:effectLst/>
                          <a:latin typeface="Arial" panose="020B0604020202020204" pitchFamily="34" charset="0"/>
                          <a:cs typeface="Arial" panose="020B0604020202020204" pitchFamily="34" charset="0"/>
                        </a:rPr>
                        <a:t>17</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l" fontAlgn="ctr"/>
                      <a:r>
                        <a:rPr lang="en-US" sz="1050" u="none" strike="noStrike">
                          <a:effectLst/>
                          <a:latin typeface="Arial" panose="020B0604020202020204" pitchFamily="34" charset="0"/>
                          <a:cs typeface="Arial" panose="020B0604020202020204" pitchFamily="34" charset="0"/>
                        </a:rPr>
                        <a:t>Өргөө АГ</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b</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err="1">
                          <a:effectLst/>
                          <a:latin typeface="Arial" panose="020B0604020202020204" pitchFamily="34" charset="0"/>
                          <a:cs typeface="Arial" panose="020B0604020202020204" pitchFamily="34" charset="0"/>
                        </a:rPr>
                        <a:t>Зохистой</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extLst>
                  <a:ext uri="{0D108BD9-81ED-4DB2-BD59-A6C34878D82A}">
                    <a16:rowId xmlns:a16="http://schemas.microsoft.com/office/drawing/2014/main" val="986845284"/>
                  </a:ext>
                </a:extLst>
              </a:tr>
              <a:tr h="168577">
                <a:tc>
                  <a:txBody>
                    <a:bodyPr/>
                    <a:lstStyle/>
                    <a:p>
                      <a:pPr algn="ctr" fontAlgn="ctr"/>
                      <a:r>
                        <a:rPr lang="en-US" sz="1050" u="none" strike="noStrike">
                          <a:effectLst/>
                          <a:latin typeface="Arial" panose="020B0604020202020204" pitchFamily="34" charset="0"/>
                          <a:cs typeface="Arial" panose="020B0604020202020204" pitchFamily="34" charset="0"/>
                        </a:rPr>
                        <a:t>18</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l" fontAlgn="ctr"/>
                      <a:r>
                        <a:rPr lang="en-US" sz="1050" u="none" strike="noStrike">
                          <a:effectLst/>
                          <a:latin typeface="Arial" panose="020B0604020202020204" pitchFamily="34" charset="0"/>
                          <a:cs typeface="Arial" panose="020B0604020202020204" pitchFamily="34" charset="0"/>
                        </a:rPr>
                        <a:t>УАУТХ</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b</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err="1">
                          <a:effectLst/>
                          <a:latin typeface="Arial" panose="020B0604020202020204" pitchFamily="34" charset="0"/>
                          <a:cs typeface="Arial" panose="020B0604020202020204" pitchFamily="34" charset="0"/>
                        </a:rPr>
                        <a:t>Зохистой</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extLst>
                  <a:ext uri="{0D108BD9-81ED-4DB2-BD59-A6C34878D82A}">
                    <a16:rowId xmlns:a16="http://schemas.microsoft.com/office/drawing/2014/main" val="4187061272"/>
                  </a:ext>
                </a:extLst>
              </a:tr>
              <a:tr h="168577">
                <a:tc>
                  <a:txBody>
                    <a:bodyPr/>
                    <a:lstStyle/>
                    <a:p>
                      <a:pPr algn="ctr" fontAlgn="ctr"/>
                      <a:r>
                        <a:rPr lang="en-US" sz="1050" u="none" strike="noStrike">
                          <a:effectLst/>
                          <a:latin typeface="Arial" panose="020B0604020202020204" pitchFamily="34" charset="0"/>
                          <a:cs typeface="Arial" panose="020B0604020202020204" pitchFamily="34" charset="0"/>
                        </a:rPr>
                        <a:t>19</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l" fontAlgn="ctr"/>
                      <a:r>
                        <a:rPr lang="en-US" sz="1050" u="none" strike="noStrike">
                          <a:effectLst/>
                          <a:latin typeface="Arial" panose="020B0604020202020204" pitchFamily="34" charset="0"/>
                          <a:cs typeface="Arial" panose="020B0604020202020204" pitchFamily="34" charset="0"/>
                        </a:rPr>
                        <a:t>ХСҮТ</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a:effectLst/>
                          <a:latin typeface="Arial" panose="020B0604020202020204" pitchFamily="34" charset="0"/>
                          <a:cs typeface="Arial" panose="020B0604020202020204" pitchFamily="34" charset="0"/>
                        </a:rPr>
                        <a:t>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err="1">
                          <a:effectLst/>
                          <a:latin typeface="Arial" panose="020B0604020202020204" pitchFamily="34" charset="0"/>
                          <a:cs typeface="Arial" panose="020B0604020202020204" pitchFamily="34" charset="0"/>
                        </a:rPr>
                        <a:t>Зохистой</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extLst>
                  <a:ext uri="{0D108BD9-81ED-4DB2-BD59-A6C34878D82A}">
                    <a16:rowId xmlns:a16="http://schemas.microsoft.com/office/drawing/2014/main" val="3379346547"/>
                  </a:ext>
                </a:extLst>
              </a:tr>
              <a:tr h="168577">
                <a:tc>
                  <a:txBody>
                    <a:bodyPr/>
                    <a:lstStyle/>
                    <a:p>
                      <a:pPr algn="ctr" fontAlgn="ctr"/>
                      <a:r>
                        <a:rPr lang="en-US" sz="1050" u="none" strike="noStrike" dirty="0">
                          <a:effectLst/>
                          <a:latin typeface="Arial" panose="020B0604020202020204" pitchFamily="34" charset="0"/>
                          <a:cs typeface="Arial" panose="020B0604020202020204" pitchFamily="34" charset="0"/>
                        </a:rPr>
                        <a:t>20</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l" fontAlgn="ctr"/>
                      <a:r>
                        <a:rPr lang="en-US" sz="1050" u="none" strike="noStrike">
                          <a:effectLst/>
                          <a:latin typeface="Arial" panose="020B0604020202020204" pitchFamily="34" charset="0"/>
                          <a:cs typeface="Arial" panose="020B0604020202020204" pitchFamily="34" charset="0"/>
                        </a:rPr>
                        <a:t>ХӨСҮТ</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a:effectLst/>
                          <a:latin typeface="Arial" panose="020B0604020202020204" pitchFamily="34" charset="0"/>
                          <a:cs typeface="Arial" panose="020B0604020202020204" pitchFamily="34" charset="0"/>
                        </a:rPr>
                        <a:t>b</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err="1">
                          <a:effectLst/>
                          <a:latin typeface="Arial" panose="020B0604020202020204" pitchFamily="34" charset="0"/>
                          <a:cs typeface="Arial" panose="020B0604020202020204" pitchFamily="34" charset="0"/>
                        </a:rPr>
                        <a:t>Гүйцээх</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extLst>
                  <a:ext uri="{0D108BD9-81ED-4DB2-BD59-A6C34878D82A}">
                    <a16:rowId xmlns:a16="http://schemas.microsoft.com/office/drawing/2014/main" val="2983603364"/>
                  </a:ext>
                </a:extLst>
              </a:tr>
              <a:tr h="168577">
                <a:tc>
                  <a:txBody>
                    <a:bodyPr/>
                    <a:lstStyle/>
                    <a:p>
                      <a:pPr algn="ctr" fontAlgn="ctr"/>
                      <a:r>
                        <a:rPr lang="en-US" sz="1050" u="none" strike="noStrike">
                          <a:effectLst/>
                          <a:latin typeface="Arial" panose="020B0604020202020204" pitchFamily="34" charset="0"/>
                          <a:cs typeface="Arial" panose="020B0604020202020204" pitchFamily="34" charset="0"/>
                        </a:rPr>
                        <a:t>21</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l" fontAlgn="ctr"/>
                      <a:r>
                        <a:rPr lang="en-US" sz="1050" u="none" strike="noStrike" dirty="0">
                          <a:effectLst/>
                          <a:latin typeface="Arial" panose="020B0604020202020204" pitchFamily="34" charset="0"/>
                          <a:cs typeface="Arial" panose="020B0604020202020204" pitchFamily="34" charset="0"/>
                        </a:rPr>
                        <a:t>ЭМЖЖ </a:t>
                      </a:r>
                      <a:r>
                        <a:rPr lang="en-US" sz="1050" u="none" strike="noStrike" dirty="0" err="1">
                          <a:effectLst/>
                          <a:latin typeface="Arial" panose="020B0604020202020204" pitchFamily="34" charset="0"/>
                          <a:cs typeface="Arial" panose="020B0604020202020204" pitchFamily="34" charset="0"/>
                        </a:rPr>
                        <a:t>эмнэлэг</a:t>
                      </a:r>
                      <a:r>
                        <a:rPr lang="en-US" sz="1050" u="none" strike="noStrike" dirty="0">
                          <a:effectLst/>
                          <a:latin typeface="Arial" panose="020B0604020202020204" pitchFamily="34" charset="0"/>
                          <a:cs typeface="Arial" panose="020B0604020202020204" pitchFamily="34" charset="0"/>
                        </a:rPr>
                        <a:t> </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err="1">
                          <a:effectLst/>
                          <a:latin typeface="Arial" panose="020B0604020202020204" pitchFamily="34" charset="0"/>
                          <a:cs typeface="Arial" panose="020B0604020202020204" pitchFamily="34" charset="0"/>
                        </a:rPr>
                        <a:t>Зохистой</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extLst>
                  <a:ext uri="{0D108BD9-81ED-4DB2-BD59-A6C34878D82A}">
                    <a16:rowId xmlns:a16="http://schemas.microsoft.com/office/drawing/2014/main" val="2453566159"/>
                  </a:ext>
                </a:extLst>
              </a:tr>
              <a:tr h="168577">
                <a:tc>
                  <a:txBody>
                    <a:bodyPr/>
                    <a:lstStyle/>
                    <a:p>
                      <a:pPr algn="ctr" fontAlgn="ctr"/>
                      <a:r>
                        <a:rPr lang="en-US" sz="1050" u="none" strike="noStrike" dirty="0">
                          <a:effectLst/>
                          <a:latin typeface="Arial" panose="020B0604020202020204" pitchFamily="34" charset="0"/>
                          <a:cs typeface="Arial" panose="020B0604020202020204" pitchFamily="34" charset="0"/>
                        </a:rPr>
                        <a:t>22</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l" fontAlgn="ctr"/>
                      <a:r>
                        <a:rPr lang="en-US" sz="1050" u="none" strike="noStrike" dirty="0">
                          <a:effectLst/>
                          <a:latin typeface="Arial" panose="020B0604020202020204" pitchFamily="34" charset="0"/>
                          <a:cs typeface="Arial" panose="020B0604020202020204" pitchFamily="34" charset="0"/>
                        </a:rPr>
                        <a:t>ЭХЭМҮТ</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tc>
                  <a:txBody>
                    <a:bodyPr/>
                    <a:lstStyle/>
                    <a:p>
                      <a:pPr algn="ctr" fontAlgn="ctr"/>
                      <a:r>
                        <a:rPr lang="mn-MN" sz="1050" u="none" strike="noStrike" dirty="0">
                          <a:effectLst/>
                          <a:latin typeface="Arial" panose="020B0604020202020204" pitchFamily="34" charset="0"/>
                          <a:cs typeface="Arial" panose="020B0604020202020204" pitchFamily="34" charset="0"/>
                        </a:rPr>
                        <a:t>Гүйцээх </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4">
                        <a:lumMod val="20000"/>
                        <a:lumOff val="80000"/>
                      </a:schemeClr>
                    </a:solidFill>
                  </a:tcPr>
                </a:tc>
                <a:extLst>
                  <a:ext uri="{0D108BD9-81ED-4DB2-BD59-A6C34878D82A}">
                    <a16:rowId xmlns:a16="http://schemas.microsoft.com/office/drawing/2014/main" val="3173029737"/>
                  </a:ext>
                </a:extLst>
              </a:tr>
              <a:tr h="168577">
                <a:tc>
                  <a:txBody>
                    <a:bodyPr/>
                    <a:lstStyle/>
                    <a:p>
                      <a:pPr algn="ctr" fontAlgn="ctr"/>
                      <a:r>
                        <a:rPr lang="en-US" sz="1050" u="none" strike="noStrike">
                          <a:effectLst/>
                          <a:latin typeface="Arial" panose="020B0604020202020204" pitchFamily="34" charset="0"/>
                          <a:cs typeface="Arial" panose="020B0604020202020204" pitchFamily="34" charset="0"/>
                        </a:rPr>
                        <a:t>23</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l" fontAlgn="ctr"/>
                      <a:r>
                        <a:rPr lang="en-US" sz="1050" u="none" strike="noStrike">
                          <a:effectLst/>
                          <a:latin typeface="Arial" panose="020B0604020202020204" pitchFamily="34" charset="0"/>
                          <a:cs typeface="Arial" panose="020B0604020202020204" pitchFamily="34" charset="0"/>
                        </a:rPr>
                        <a:t>ЭСҮТ</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mn-MN" sz="1050" u="none" strike="noStrike" dirty="0">
                          <a:effectLst/>
                          <a:latin typeface="Arial" panose="020B0604020202020204" pitchFamily="34" charset="0"/>
                          <a:cs typeface="Arial" panose="020B0604020202020204" pitchFamily="34" charset="0"/>
                        </a:rPr>
                        <a:t>а</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mn-MN" sz="1050" u="none" strike="noStrike" dirty="0">
                          <a:effectLst/>
                          <a:latin typeface="Arial" panose="020B0604020202020204" pitchFamily="34" charset="0"/>
                          <a:cs typeface="Arial" panose="020B0604020202020204" pitchFamily="34" charset="0"/>
                        </a:rPr>
                        <a:t>а</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mn-MN" sz="1050" u="none" strike="noStrike" dirty="0">
                          <a:effectLst/>
                          <a:latin typeface="Arial" panose="020B0604020202020204" pitchFamily="34" charset="0"/>
                          <a:cs typeface="Arial" panose="020B0604020202020204" pitchFamily="34" charset="0"/>
                        </a:rPr>
                        <a:t>а</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mn-MN" sz="1050" u="none" strike="noStrike" dirty="0">
                          <a:effectLst/>
                          <a:latin typeface="Arial" panose="020B0604020202020204" pitchFamily="34" charset="0"/>
                          <a:cs typeface="Arial" panose="020B0604020202020204" pitchFamily="34" charset="0"/>
                        </a:rPr>
                        <a:t>Зохистой </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extLst>
                  <a:ext uri="{0D108BD9-81ED-4DB2-BD59-A6C34878D82A}">
                    <a16:rowId xmlns:a16="http://schemas.microsoft.com/office/drawing/2014/main" val="847275164"/>
                  </a:ext>
                </a:extLst>
              </a:tr>
              <a:tr h="168577">
                <a:tc>
                  <a:txBody>
                    <a:bodyPr/>
                    <a:lstStyle/>
                    <a:p>
                      <a:pPr algn="ctr" fontAlgn="ctr"/>
                      <a:r>
                        <a:rPr lang="en-US" sz="1050" u="none" strike="noStrike">
                          <a:effectLst/>
                          <a:latin typeface="Arial" panose="020B0604020202020204" pitchFamily="34" charset="0"/>
                          <a:cs typeface="Arial" panose="020B0604020202020204" pitchFamily="34" charset="0"/>
                        </a:rPr>
                        <a:t>24</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l" fontAlgn="ctr"/>
                      <a:r>
                        <a:rPr lang="mn-MN" sz="1050" u="none" strike="noStrike">
                          <a:effectLst/>
                          <a:latin typeface="Arial" panose="020B0604020202020204" pitchFamily="34" charset="0"/>
                          <a:cs typeface="Arial" panose="020B0604020202020204" pitchFamily="34" charset="0"/>
                        </a:rPr>
                        <a:t>ЭМХТ</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a:effectLst/>
                          <a:latin typeface="Arial" panose="020B0604020202020204" pitchFamily="34" charset="0"/>
                          <a:cs typeface="Arial" panose="020B0604020202020204" pitchFamily="34" charset="0"/>
                        </a:rPr>
                        <a:t>a</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ctr" fontAlgn="ctr"/>
                      <a:r>
                        <a:rPr lang="en-US" sz="1050" u="none" strike="noStrike" dirty="0" err="1">
                          <a:effectLst/>
                          <a:latin typeface="Arial" panose="020B0604020202020204" pitchFamily="34" charset="0"/>
                          <a:cs typeface="Arial" panose="020B0604020202020204" pitchFamily="34" charset="0"/>
                        </a:rPr>
                        <a:t>Зохистой</a:t>
                      </a:r>
                      <a:r>
                        <a:rPr lang="en-US" sz="1050" u="none" strike="noStrike" dirty="0">
                          <a:effectLst/>
                          <a:latin typeface="Arial" panose="020B0604020202020204" pitchFamily="34" charset="0"/>
                          <a:cs typeface="Arial" panose="020B0604020202020204" pitchFamily="34" charset="0"/>
                        </a:rPr>
                        <a:t> </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extLst>
                  <a:ext uri="{0D108BD9-81ED-4DB2-BD59-A6C34878D82A}">
                    <a16:rowId xmlns:a16="http://schemas.microsoft.com/office/drawing/2014/main" val="3855496241"/>
                  </a:ext>
                </a:extLst>
              </a:tr>
              <a:tr h="168577">
                <a:tc rowSpan="2">
                  <a:txBody>
                    <a:bodyPr/>
                    <a:lstStyle/>
                    <a:p>
                      <a:pPr algn="ctr" fontAlgn="ctr"/>
                      <a:r>
                        <a:rPr lang="en-US" sz="1050" u="none" strike="noStrike" dirty="0" err="1">
                          <a:effectLst/>
                          <a:latin typeface="Arial" panose="020B0604020202020204" pitchFamily="34" charset="0"/>
                          <a:cs typeface="Arial" panose="020B0604020202020204" pitchFamily="34" charset="0"/>
                        </a:rPr>
                        <a:t>Бүгд</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tc>
                <a:tc>
                  <a:txBody>
                    <a:bodyPr/>
                    <a:lstStyle/>
                    <a:p>
                      <a:pPr algn="l" fontAlgn="ctr"/>
                      <a:r>
                        <a:rPr lang="en-US" sz="1050" u="none" strike="noStrike" dirty="0" err="1">
                          <a:effectLst/>
                          <a:latin typeface="Arial" panose="020B0604020202020204" pitchFamily="34" charset="0"/>
                          <a:cs typeface="Arial" panose="020B0604020202020204" pitchFamily="34" charset="0"/>
                        </a:rPr>
                        <a:t>зохистой</a:t>
                      </a:r>
                      <a:r>
                        <a:rPr lang="en-US" sz="1050" u="none" strike="noStrike" dirty="0">
                          <a:effectLst/>
                          <a:latin typeface="Arial" panose="020B0604020202020204" pitchFamily="34" charset="0"/>
                          <a:cs typeface="Arial" panose="020B0604020202020204" pitchFamily="34" charset="0"/>
                        </a:rPr>
                        <a:t>-а</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2">
                        <a:lumMod val="20000"/>
                        <a:lumOff val="80000"/>
                      </a:schemeClr>
                    </a:solidFill>
                  </a:tcPr>
                </a:tc>
                <a:tc>
                  <a:txBody>
                    <a:bodyPr/>
                    <a:lstStyle/>
                    <a:p>
                      <a:pPr algn="ctr" fontAlgn="b"/>
                      <a:r>
                        <a:rPr lang="en-US" sz="1050" u="none" strike="noStrike" dirty="0">
                          <a:effectLst/>
                          <a:latin typeface="Arial" panose="020B0604020202020204" pitchFamily="34" charset="0"/>
                          <a:cs typeface="Arial" panose="020B0604020202020204" pitchFamily="34" charset="0"/>
                        </a:rPr>
                        <a:t>54.1%</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b">
                    <a:solidFill>
                      <a:schemeClr val="accent2">
                        <a:lumMod val="20000"/>
                        <a:lumOff val="80000"/>
                      </a:schemeClr>
                    </a:solidFill>
                  </a:tcPr>
                </a:tc>
                <a:tc>
                  <a:txBody>
                    <a:bodyPr/>
                    <a:lstStyle/>
                    <a:p>
                      <a:pPr algn="ctr" fontAlgn="b"/>
                      <a:r>
                        <a:rPr lang="en-US" sz="1050" u="none" strike="noStrike" dirty="0">
                          <a:effectLst/>
                          <a:latin typeface="Arial" panose="020B0604020202020204" pitchFamily="34" charset="0"/>
                          <a:cs typeface="Arial" panose="020B0604020202020204" pitchFamily="34" charset="0"/>
                        </a:rPr>
                        <a:t>83.3%</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b">
                    <a:solidFill>
                      <a:schemeClr val="accent2">
                        <a:lumMod val="20000"/>
                        <a:lumOff val="80000"/>
                      </a:schemeClr>
                    </a:solidFill>
                  </a:tcPr>
                </a:tc>
                <a:tc>
                  <a:txBody>
                    <a:bodyPr/>
                    <a:lstStyle/>
                    <a:p>
                      <a:pPr algn="ctr" fontAlgn="b"/>
                      <a:r>
                        <a:rPr lang="en-US" sz="1050" u="none" strike="noStrike" dirty="0">
                          <a:effectLst/>
                          <a:latin typeface="Arial" panose="020B0604020202020204" pitchFamily="34" charset="0"/>
                          <a:cs typeface="Arial" panose="020B0604020202020204" pitchFamily="34" charset="0"/>
                        </a:rPr>
                        <a:t>83.3%</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b">
                    <a:solidFill>
                      <a:schemeClr val="accent2">
                        <a:lumMod val="20000"/>
                        <a:lumOff val="80000"/>
                      </a:schemeClr>
                    </a:solidFill>
                  </a:tcPr>
                </a:tc>
                <a:tc>
                  <a:txBody>
                    <a:bodyPr/>
                    <a:lstStyle/>
                    <a:p>
                      <a:pPr algn="ctr" fontAlgn="b"/>
                      <a:r>
                        <a:rPr lang="en-US" sz="1050" u="none" strike="noStrike" dirty="0">
                          <a:effectLst/>
                          <a:latin typeface="Arial" panose="020B0604020202020204" pitchFamily="34" charset="0"/>
                          <a:cs typeface="Arial" panose="020B0604020202020204" pitchFamily="34" charset="0"/>
                        </a:rPr>
                        <a:t>54.1%</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b">
                    <a:solidFill>
                      <a:schemeClr val="accent2">
                        <a:lumMod val="20000"/>
                        <a:lumOff val="80000"/>
                      </a:schemeClr>
                    </a:solidFill>
                  </a:tcPr>
                </a:tc>
                <a:tc>
                  <a:txBody>
                    <a:bodyPr/>
                    <a:lstStyle/>
                    <a:p>
                      <a:pPr algn="ctr" fontAlgn="b"/>
                      <a:r>
                        <a:rPr lang="en-US" sz="1050" u="none" strike="noStrike" dirty="0">
                          <a:effectLst/>
                          <a:latin typeface="Arial" panose="020B0604020202020204" pitchFamily="34" charset="0"/>
                          <a:cs typeface="Arial" panose="020B0604020202020204" pitchFamily="34" charset="0"/>
                        </a:rPr>
                        <a:t>87.5%</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b">
                    <a:solidFill>
                      <a:schemeClr val="accent2">
                        <a:lumMod val="20000"/>
                        <a:lumOff val="80000"/>
                      </a:schemeClr>
                    </a:solidFill>
                  </a:tcPr>
                </a:tc>
                <a:tc>
                  <a:txBody>
                    <a:bodyPr/>
                    <a:lstStyle/>
                    <a:p>
                      <a:pPr algn="ctr" fontAlgn="b"/>
                      <a:r>
                        <a:rPr lang="en-US" sz="1050" u="none" strike="noStrike" dirty="0">
                          <a:effectLst/>
                          <a:latin typeface="Arial" panose="020B0604020202020204" pitchFamily="34" charset="0"/>
                          <a:cs typeface="Arial" panose="020B0604020202020204" pitchFamily="34" charset="0"/>
                        </a:rPr>
                        <a:t>87.5%</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b">
                    <a:solidFill>
                      <a:schemeClr val="accent2">
                        <a:lumMod val="20000"/>
                        <a:lumOff val="80000"/>
                      </a:schemeClr>
                    </a:solidFill>
                  </a:tcPr>
                </a:tc>
                <a:tc>
                  <a:txBody>
                    <a:bodyPr/>
                    <a:lstStyle/>
                    <a:p>
                      <a:pPr algn="ctr" fontAlgn="b"/>
                      <a:r>
                        <a:rPr lang="en-US" sz="1050" b="1" u="none" strike="noStrike" dirty="0">
                          <a:effectLst/>
                          <a:latin typeface="Arial" panose="020B0604020202020204" pitchFamily="34" charset="0"/>
                          <a:cs typeface="Arial" panose="020B0604020202020204" pitchFamily="34" charset="0"/>
                        </a:rPr>
                        <a:t>74.9%</a:t>
                      </a:r>
                      <a:endParaRPr lang="en-US" sz="1050" b="1"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b">
                    <a:solidFill>
                      <a:schemeClr val="accent2">
                        <a:lumMod val="20000"/>
                        <a:lumOff val="80000"/>
                      </a:schemeClr>
                    </a:solidFill>
                  </a:tcPr>
                </a:tc>
                <a:extLst>
                  <a:ext uri="{0D108BD9-81ED-4DB2-BD59-A6C34878D82A}">
                    <a16:rowId xmlns:a16="http://schemas.microsoft.com/office/drawing/2014/main" val="470932428"/>
                  </a:ext>
                </a:extLst>
              </a:tr>
              <a:tr h="210164">
                <a:tc vMerge="1">
                  <a:txBody>
                    <a:bodyPr/>
                    <a:lstStyle/>
                    <a:p>
                      <a:endParaRPr lang="en-US"/>
                    </a:p>
                  </a:txBody>
                  <a:tcPr/>
                </a:tc>
                <a:tc>
                  <a:txBody>
                    <a:bodyPr/>
                    <a:lstStyle/>
                    <a:p>
                      <a:pPr algn="l" fontAlgn="ctr"/>
                      <a:r>
                        <a:rPr lang="en-US" sz="1050" u="none" strike="noStrike" dirty="0" err="1">
                          <a:effectLst/>
                          <a:latin typeface="Arial" panose="020B0604020202020204" pitchFamily="34" charset="0"/>
                          <a:cs typeface="Arial" panose="020B0604020202020204" pitchFamily="34" charset="0"/>
                        </a:rPr>
                        <a:t>гүйцээх</a:t>
                      </a:r>
                      <a:r>
                        <a:rPr lang="en-US" sz="1050" u="none" strike="noStrike" dirty="0">
                          <a:effectLst/>
                          <a:latin typeface="Arial" panose="020B0604020202020204" pitchFamily="34" charset="0"/>
                          <a:cs typeface="Arial" panose="020B0604020202020204" pitchFamily="34" charset="0"/>
                        </a:rPr>
                        <a:t>-b</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ctr">
                    <a:solidFill>
                      <a:schemeClr val="accent2">
                        <a:lumMod val="20000"/>
                        <a:lumOff val="80000"/>
                      </a:schemeClr>
                    </a:solidFill>
                  </a:tcPr>
                </a:tc>
                <a:tc>
                  <a:txBody>
                    <a:bodyPr/>
                    <a:lstStyle/>
                    <a:p>
                      <a:pPr algn="ctr" fontAlgn="b"/>
                      <a:r>
                        <a:rPr lang="en-US" sz="1050" u="none" strike="noStrike" dirty="0">
                          <a:effectLst/>
                          <a:latin typeface="Arial" panose="020B0604020202020204" pitchFamily="34" charset="0"/>
                          <a:cs typeface="Arial" panose="020B0604020202020204" pitchFamily="34" charset="0"/>
                        </a:rPr>
                        <a:t>45.9%</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b">
                    <a:solidFill>
                      <a:schemeClr val="accent2">
                        <a:lumMod val="20000"/>
                        <a:lumOff val="80000"/>
                      </a:schemeClr>
                    </a:solidFill>
                  </a:tcPr>
                </a:tc>
                <a:tc>
                  <a:txBody>
                    <a:bodyPr/>
                    <a:lstStyle/>
                    <a:p>
                      <a:pPr algn="ctr" fontAlgn="b"/>
                      <a:r>
                        <a:rPr lang="en-US" sz="1050" u="none" strike="noStrike" dirty="0">
                          <a:effectLst/>
                          <a:latin typeface="Arial" panose="020B0604020202020204" pitchFamily="34" charset="0"/>
                          <a:cs typeface="Arial" panose="020B0604020202020204" pitchFamily="34" charset="0"/>
                        </a:rPr>
                        <a:t>16.7%</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b">
                    <a:solidFill>
                      <a:schemeClr val="accent2">
                        <a:lumMod val="20000"/>
                        <a:lumOff val="80000"/>
                      </a:schemeClr>
                    </a:solidFill>
                  </a:tcPr>
                </a:tc>
                <a:tc>
                  <a:txBody>
                    <a:bodyPr/>
                    <a:lstStyle/>
                    <a:p>
                      <a:pPr algn="ctr" fontAlgn="b"/>
                      <a:r>
                        <a:rPr lang="en-US" sz="1050" u="none" strike="noStrike" dirty="0">
                          <a:effectLst/>
                          <a:latin typeface="Arial" panose="020B0604020202020204" pitchFamily="34" charset="0"/>
                          <a:cs typeface="Arial" panose="020B0604020202020204" pitchFamily="34" charset="0"/>
                        </a:rPr>
                        <a:t>16.7%</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b">
                    <a:solidFill>
                      <a:schemeClr val="accent2">
                        <a:lumMod val="20000"/>
                        <a:lumOff val="80000"/>
                      </a:schemeClr>
                    </a:solidFill>
                  </a:tcPr>
                </a:tc>
                <a:tc>
                  <a:txBody>
                    <a:bodyPr/>
                    <a:lstStyle/>
                    <a:p>
                      <a:pPr algn="ctr" fontAlgn="b"/>
                      <a:r>
                        <a:rPr lang="en-US" sz="1050" u="none" strike="noStrike" dirty="0">
                          <a:effectLst/>
                          <a:latin typeface="Arial" panose="020B0604020202020204" pitchFamily="34" charset="0"/>
                          <a:cs typeface="Arial" panose="020B0604020202020204" pitchFamily="34" charset="0"/>
                        </a:rPr>
                        <a:t>45.9%</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b">
                    <a:solidFill>
                      <a:schemeClr val="accent2">
                        <a:lumMod val="20000"/>
                        <a:lumOff val="80000"/>
                      </a:schemeClr>
                    </a:solidFill>
                  </a:tcPr>
                </a:tc>
                <a:tc>
                  <a:txBody>
                    <a:bodyPr/>
                    <a:lstStyle/>
                    <a:p>
                      <a:pPr algn="ctr" fontAlgn="b"/>
                      <a:r>
                        <a:rPr lang="en-US" sz="1050" u="none" strike="noStrike" dirty="0">
                          <a:effectLst/>
                          <a:latin typeface="Arial" panose="020B0604020202020204" pitchFamily="34" charset="0"/>
                          <a:cs typeface="Arial" panose="020B0604020202020204" pitchFamily="34" charset="0"/>
                        </a:rPr>
                        <a:t>12.5%</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b">
                    <a:solidFill>
                      <a:schemeClr val="accent2">
                        <a:lumMod val="20000"/>
                        <a:lumOff val="80000"/>
                      </a:schemeClr>
                    </a:solidFill>
                  </a:tcPr>
                </a:tc>
                <a:tc>
                  <a:txBody>
                    <a:bodyPr/>
                    <a:lstStyle/>
                    <a:p>
                      <a:pPr algn="ctr" fontAlgn="b"/>
                      <a:r>
                        <a:rPr lang="en-US" sz="1050" u="none" strike="noStrike" dirty="0">
                          <a:effectLst/>
                          <a:latin typeface="Arial" panose="020B0604020202020204" pitchFamily="34" charset="0"/>
                          <a:cs typeface="Arial" panose="020B0604020202020204" pitchFamily="34" charset="0"/>
                        </a:rPr>
                        <a:t>12.5%</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b">
                    <a:solidFill>
                      <a:schemeClr val="accent2">
                        <a:lumMod val="20000"/>
                        <a:lumOff val="80000"/>
                      </a:schemeClr>
                    </a:solidFill>
                  </a:tcPr>
                </a:tc>
                <a:tc>
                  <a:txBody>
                    <a:bodyPr/>
                    <a:lstStyle/>
                    <a:p>
                      <a:pPr algn="ctr" fontAlgn="b"/>
                      <a:r>
                        <a:rPr lang="en-US" sz="1050" b="1" u="none" strike="noStrike" dirty="0">
                          <a:effectLst/>
                          <a:latin typeface="Arial" panose="020B0604020202020204" pitchFamily="34" charset="0"/>
                          <a:cs typeface="Arial" panose="020B0604020202020204" pitchFamily="34" charset="0"/>
                        </a:rPr>
                        <a:t>25.1%</a:t>
                      </a:r>
                      <a:endParaRPr lang="en-US" sz="1050" b="1" i="0" u="none" strike="noStrike" dirty="0">
                        <a:solidFill>
                          <a:srgbClr val="000000"/>
                        </a:solidFill>
                        <a:effectLst/>
                        <a:latin typeface="Arial" panose="020B0604020202020204" pitchFamily="34" charset="0"/>
                        <a:cs typeface="Arial" panose="020B0604020202020204" pitchFamily="34" charset="0"/>
                      </a:endParaRPr>
                    </a:p>
                  </a:txBody>
                  <a:tcPr marL="7464" marR="7464" marT="7464" marB="0" anchor="b">
                    <a:solidFill>
                      <a:schemeClr val="accent2">
                        <a:lumMod val="20000"/>
                        <a:lumOff val="80000"/>
                      </a:schemeClr>
                    </a:solidFill>
                  </a:tcPr>
                </a:tc>
                <a:extLst>
                  <a:ext uri="{0D108BD9-81ED-4DB2-BD59-A6C34878D82A}">
                    <a16:rowId xmlns:a16="http://schemas.microsoft.com/office/drawing/2014/main" val="4138474421"/>
                  </a:ext>
                </a:extLst>
              </a:tr>
            </a:tbl>
          </a:graphicData>
        </a:graphic>
      </p:graphicFrame>
    </p:spTree>
    <p:extLst>
      <p:ext uri="{BB962C8B-B14F-4D97-AF65-F5344CB8AC3E}">
        <p14:creationId xmlns:p14="http://schemas.microsoft.com/office/powerpoint/2010/main" val="271028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9478E-D431-4954-AD49-D6ABF3FBC93A}"/>
              </a:ext>
            </a:extLst>
          </p:cNvPr>
          <p:cNvSpPr>
            <a:spLocks noGrp="1"/>
          </p:cNvSpPr>
          <p:nvPr>
            <p:ph type="title"/>
          </p:nvPr>
        </p:nvSpPr>
        <p:spPr>
          <a:xfrm>
            <a:off x="528680" y="217259"/>
            <a:ext cx="11206276" cy="701675"/>
          </a:xfrm>
        </p:spPr>
        <p:txBody>
          <a:bodyPr>
            <a:noAutofit/>
          </a:bodyPr>
          <a:lstStyle/>
          <a:p>
            <a:pPr algn="ctr"/>
            <a:r>
              <a:rPr lang="mn-MN" sz="2400" b="1" dirty="0">
                <a:solidFill>
                  <a:srgbClr val="002060"/>
                </a:solidFill>
                <a:effectLst/>
                <a:latin typeface="Arial" panose="020B0604020202020204" pitchFamily="34" charset="0"/>
                <a:ea typeface="Calibri" panose="020F0502020204030204" pitchFamily="34" charset="0"/>
              </a:rPr>
              <a:t>ЭРҮҮЛ МЭНДИЙН БАЙГУУЛЛАГЫН УДИРДЛАГА:</a:t>
            </a:r>
            <a:endPar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sp>
        <p:nvSpPr>
          <p:cNvPr id="9" name="TextBox 8">
            <a:extLst>
              <a:ext uri="{FF2B5EF4-FFF2-40B4-BE49-F238E27FC236}">
                <a16:creationId xmlns:a16="http://schemas.microsoft.com/office/drawing/2014/main" id="{E82EA3FA-A024-484D-AFF2-A113B7042A3B}"/>
              </a:ext>
            </a:extLst>
          </p:cNvPr>
          <p:cNvSpPr txBox="1"/>
          <p:nvPr/>
        </p:nvSpPr>
        <p:spPr>
          <a:xfrm>
            <a:off x="1487180" y="1355817"/>
            <a:ext cx="10198001" cy="4715393"/>
          </a:xfrm>
          <a:prstGeom prst="rect">
            <a:avLst/>
          </a:prstGeom>
          <a:noFill/>
        </p:spPr>
        <p:txBody>
          <a:bodyPr wrap="square">
            <a:spAutoFit/>
          </a:bodyPr>
          <a:lstStyle/>
          <a:p>
            <a:pPr marL="342900" marR="0" lvl="0" indent="-342900" algn="just">
              <a:lnSpc>
                <a:spcPct val="150000"/>
              </a:lnSpc>
              <a:spcBef>
                <a:spcPts val="0"/>
              </a:spcBef>
              <a:spcAft>
                <a:spcPts val="0"/>
              </a:spcAft>
              <a:buFont typeface="+mj-lt"/>
              <a:buAutoNum type="arabicPeriod"/>
            </a:pPr>
            <a:r>
              <a:rPr lang="mn-MN" dirty="0">
                <a:latin typeface="Arial" panose="020B0604020202020204" pitchFamily="34" charset="0"/>
                <a:cs typeface="Arial" panose="020B0604020202020204" pitchFamily="34" charset="0"/>
              </a:rPr>
              <a:t>Р</a:t>
            </a:r>
            <a:r>
              <a:rPr lang="mn-MN" dirty="0">
                <a:effectLst/>
                <a:latin typeface="Arial" panose="020B0604020202020204" pitchFamily="34" charset="0"/>
                <a:cs typeface="Arial" panose="020B0604020202020204" pitchFamily="34" charset="0"/>
              </a:rPr>
              <a:t>езидент эмчээр ажиллан суралцахаар томилох, чөлөөлөх</a:t>
            </a:r>
            <a:r>
              <a:rPr lang="en-US" dirty="0">
                <a:effectLst/>
                <a:latin typeface="Arial" panose="020B0604020202020204" pitchFamily="34" charset="0"/>
                <a:cs typeface="Arial" panose="020B0604020202020204" pitchFamily="34" charset="0"/>
              </a:rPr>
              <a:t>;</a:t>
            </a:r>
          </a:p>
          <a:p>
            <a:pPr marL="342900" marR="0" lvl="0" indent="-342900" algn="just">
              <a:lnSpc>
                <a:spcPct val="150000"/>
              </a:lnSpc>
              <a:spcBef>
                <a:spcPts val="0"/>
              </a:spcBef>
              <a:spcAft>
                <a:spcPts val="0"/>
              </a:spcAft>
              <a:buFont typeface="+mj-lt"/>
              <a:buAutoNum type="arabicPeriod"/>
            </a:pPr>
            <a:r>
              <a:rPr lang="mn-MN" dirty="0">
                <a:effectLst/>
                <a:latin typeface="Arial" panose="020B0604020202020204" pitchFamily="34" charset="0"/>
                <a:cs typeface="Arial" panose="020B0604020202020204" pitchFamily="34" charset="0"/>
              </a:rPr>
              <a:t>Резидент эмч нартай хөдөлмөрийн гэрээ байгуулах</a:t>
            </a:r>
            <a:r>
              <a:rPr lang="en-US" dirty="0">
                <a:effectLst/>
                <a:latin typeface="Arial" panose="020B0604020202020204" pitchFamily="34" charset="0"/>
                <a:cs typeface="Arial" panose="020B0604020202020204" pitchFamily="34" charset="0"/>
              </a:rPr>
              <a:t>;</a:t>
            </a:r>
          </a:p>
          <a:p>
            <a:pPr marL="342900" marR="0" lvl="0" indent="-342900" algn="just">
              <a:lnSpc>
                <a:spcPct val="150000"/>
              </a:lnSpc>
              <a:spcBef>
                <a:spcPts val="0"/>
              </a:spcBef>
              <a:spcAft>
                <a:spcPts val="0"/>
              </a:spcAft>
              <a:buFont typeface="+mj-lt"/>
              <a:buAutoNum type="arabicPeriod"/>
            </a:pPr>
            <a:r>
              <a:rPr lang="mn-MN" dirty="0">
                <a:effectLst/>
                <a:latin typeface="Arial" panose="020B0604020202020204" pitchFamily="34" charset="0"/>
                <a:cs typeface="Arial" panose="020B0604020202020204" pitchFamily="34" charset="0"/>
              </a:rPr>
              <a:t>Сургалтын албаны орон тоог нэмэгдүүлэх, үндсэн орон тоогоор тогтвортой ажиллуулах;</a:t>
            </a:r>
            <a:endParaRPr lang="en-US" dirty="0">
              <a:effectLst/>
              <a:latin typeface="Arial" panose="020B0604020202020204" pitchFamily="34" charset="0"/>
              <a:cs typeface="Arial" panose="020B0604020202020204" pitchFamily="34" charset="0"/>
            </a:endParaRPr>
          </a:p>
          <a:p>
            <a:pPr marL="342900" marR="0" lvl="0" indent="-342900" algn="just">
              <a:lnSpc>
                <a:spcPct val="150000"/>
              </a:lnSpc>
              <a:spcBef>
                <a:spcPts val="0"/>
              </a:spcBef>
              <a:spcAft>
                <a:spcPts val="0"/>
              </a:spcAft>
              <a:buFont typeface="+mj-lt"/>
              <a:buAutoNum type="arabicPeriod"/>
            </a:pPr>
            <a:r>
              <a:rPr lang="mn-MN" dirty="0">
                <a:effectLst/>
                <a:latin typeface="Arial" panose="020B0604020202020204" pitchFamily="34" charset="0"/>
                <a:cs typeface="Arial" panose="020B0604020202020204" pitchFamily="34" charset="0"/>
              </a:rPr>
              <a:t>Сургалтын түшиц, сүлжээ эмнэлэгтэй байгуулсан сургалтын гэрээ байуулах</a:t>
            </a:r>
            <a:r>
              <a:rPr lang="en-US" dirty="0">
                <a:effectLst/>
                <a:latin typeface="Arial" panose="020B0604020202020204" pitchFamily="34" charset="0"/>
                <a:cs typeface="Arial" panose="020B0604020202020204" pitchFamily="34" charset="0"/>
              </a:rPr>
              <a:t>;</a:t>
            </a:r>
          </a:p>
          <a:p>
            <a:pPr marL="342900" marR="0" lvl="0" indent="-342900" algn="just">
              <a:lnSpc>
                <a:spcPct val="150000"/>
              </a:lnSpc>
              <a:spcBef>
                <a:spcPts val="0"/>
              </a:spcBef>
              <a:spcAft>
                <a:spcPts val="0"/>
              </a:spcAft>
              <a:buFont typeface="+mj-lt"/>
              <a:buAutoNum type="arabicPeriod"/>
            </a:pPr>
            <a:r>
              <a:rPr lang="mn-MN" dirty="0">
                <a:effectLst/>
                <a:latin typeface="Arial" panose="020B0604020202020204" pitchFamily="34" charset="0"/>
                <a:cs typeface="Arial" panose="020B0604020202020204" pitchFamily="34" charset="0"/>
              </a:rPr>
              <a:t>ERP цахим системийн ажлын цагийн бүртгэлийг үндэслэн цалинг нэхэмжлэн, олгож байх;</a:t>
            </a:r>
            <a:endParaRPr lang="en-US" dirty="0">
              <a:effectLst/>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mn-MN" dirty="0">
                <a:latin typeface="Arial" panose="020B0604020202020204" pitchFamily="34" charset="0"/>
                <a:cs typeface="Arial" panose="020B0604020202020204" pitchFamily="34" charset="0"/>
              </a:rPr>
              <a:t>С</a:t>
            </a:r>
            <a:r>
              <a:rPr lang="mn-MN" sz="1800" dirty="0">
                <a:effectLst/>
                <a:latin typeface="Arial" panose="020B0604020202020204" pitchFamily="34" charset="0"/>
                <a:cs typeface="Arial" panose="020B0604020202020204" pitchFamily="34" charset="0"/>
              </a:rPr>
              <a:t>ургалтын чиглэл бүрээр багшлах бүрэлдэхүүнийг тасралтгүй чадавхижуулах, эмнэл зүйн сургагч багшийн сургалтад бүрэн хамруулах;</a:t>
            </a:r>
            <a:r>
              <a:rPr lang="mn-MN" dirty="0">
                <a:latin typeface="Arial" panose="020B0604020202020204" pitchFamily="34" charset="0"/>
                <a:cs typeface="Arial" panose="020B0604020202020204" pitchFamily="34" charset="0"/>
              </a:rPr>
              <a:t> </a:t>
            </a:r>
          </a:p>
          <a:p>
            <a:pPr marL="342900" indent="-342900" algn="just">
              <a:lnSpc>
                <a:spcPct val="150000"/>
              </a:lnSpc>
              <a:buFont typeface="+mj-lt"/>
              <a:buAutoNum type="arabicPeriod"/>
            </a:pPr>
            <a:r>
              <a:rPr lang="mn-MN" dirty="0">
                <a:latin typeface="Arial" panose="020B0604020202020204" pitchFamily="34" charset="0"/>
                <a:cs typeface="Arial" panose="020B0604020202020204" pitchFamily="34" charset="0"/>
              </a:rPr>
              <a:t>Сургалтын хяналтын зөвлөлийн үйл ажиллагааг тогтмолжуулах;</a:t>
            </a:r>
            <a:endParaRPr lang="en-US"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mn-MN" dirty="0">
                <a:latin typeface="Arial" panose="020B0604020202020204" pitchFamily="34" charset="0"/>
                <a:cs typeface="Arial" panose="020B0604020202020204" pitchFamily="34" charset="0"/>
              </a:rPr>
              <a:t>Төгсөлтийн дараах сургалтын тайланг  жил бүр ЭМХТ-д хүргүүлж байх</a:t>
            </a:r>
            <a:r>
              <a:rPr lang="en-US" dirty="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200000"/>
              </a:lnSpc>
              <a:spcBef>
                <a:spcPts val="0"/>
              </a:spcBef>
              <a:spcAft>
                <a:spcPts val="0"/>
              </a:spcAft>
              <a:buFont typeface="+mj-lt"/>
              <a:buAutoNum type="arabi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23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9478E-D431-4954-AD49-D6ABF3FBC93A}"/>
              </a:ext>
            </a:extLst>
          </p:cNvPr>
          <p:cNvSpPr>
            <a:spLocks noGrp="1"/>
          </p:cNvSpPr>
          <p:nvPr>
            <p:ph type="title"/>
          </p:nvPr>
        </p:nvSpPr>
        <p:spPr>
          <a:xfrm>
            <a:off x="528680" y="217259"/>
            <a:ext cx="11206276" cy="701675"/>
          </a:xfrm>
        </p:spPr>
        <p:txBody>
          <a:bodyPr>
            <a:noAutofit/>
          </a:bodyPr>
          <a:lstStyle/>
          <a:p>
            <a:pPr algn="ctr"/>
            <a:r>
              <a:rPr lang="mn-MN" sz="2400" b="1" dirty="0">
                <a:solidFill>
                  <a:srgbClr val="002060"/>
                </a:solidFill>
                <a:effectLst/>
                <a:latin typeface="Arial" panose="020B0604020202020204" pitchFamily="34" charset="0"/>
                <a:ea typeface="Calibri" panose="020F0502020204030204" pitchFamily="34" charset="0"/>
              </a:rPr>
              <a:t>ХҮНИЙ НӨӨЦ:</a:t>
            </a:r>
            <a:endPar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sp>
        <p:nvSpPr>
          <p:cNvPr id="9" name="TextBox 8">
            <a:extLst>
              <a:ext uri="{FF2B5EF4-FFF2-40B4-BE49-F238E27FC236}">
                <a16:creationId xmlns:a16="http://schemas.microsoft.com/office/drawing/2014/main" id="{E82EA3FA-A024-484D-AFF2-A113B7042A3B}"/>
              </a:ext>
            </a:extLst>
          </p:cNvPr>
          <p:cNvSpPr txBox="1"/>
          <p:nvPr/>
        </p:nvSpPr>
        <p:spPr>
          <a:xfrm>
            <a:off x="1572557" y="1647169"/>
            <a:ext cx="9742074" cy="3691203"/>
          </a:xfrm>
          <a:prstGeom prst="rect">
            <a:avLst/>
          </a:prstGeom>
          <a:noFill/>
        </p:spPr>
        <p:txBody>
          <a:bodyPr wrap="square">
            <a:spAutoFit/>
          </a:bodyPr>
          <a:lstStyle/>
          <a:p>
            <a:pPr marL="342900" marR="0" lvl="0" indent="-342900" algn="just">
              <a:lnSpc>
                <a:spcPct val="150000"/>
              </a:lnSpc>
              <a:spcBef>
                <a:spcPts val="0"/>
              </a:spcBef>
              <a:spcAft>
                <a:spcPts val="0"/>
              </a:spcAft>
              <a:buFont typeface="+mj-lt"/>
              <a:buAutoNum type="arabicPeriod"/>
            </a:pPr>
            <a:r>
              <a:rPr lang="mn-MN" dirty="0">
                <a:effectLst/>
                <a:latin typeface="Arial" panose="020B0604020202020204" pitchFamily="34" charset="0"/>
                <a:cs typeface="Arial" panose="020B0604020202020204" pitchFamily="34" charset="0"/>
              </a:rPr>
              <a:t>Эрүүл мэндийн ажилтны нэгдсэн бүртгэлийн сан hr.hdc.gov.mn программд шилжилт хөдөлгөөнийг тухай бүр бүртгэх;</a:t>
            </a:r>
            <a:endParaRPr lang="en-US" dirty="0">
              <a:effectLst/>
              <a:latin typeface="Arial" panose="020B0604020202020204" pitchFamily="34" charset="0"/>
              <a:cs typeface="Arial" panose="020B0604020202020204" pitchFamily="34" charset="0"/>
            </a:endParaRPr>
          </a:p>
          <a:p>
            <a:pPr marL="342900" marR="0" lvl="0" indent="-342900" algn="just">
              <a:lnSpc>
                <a:spcPct val="150000"/>
              </a:lnSpc>
              <a:spcBef>
                <a:spcPts val="0"/>
              </a:spcBef>
              <a:spcAft>
                <a:spcPts val="0"/>
              </a:spcAft>
              <a:buFont typeface="+mj-lt"/>
              <a:buAutoNum type="arabicPeriod"/>
            </a:pPr>
            <a:r>
              <a:rPr lang="mn-MN" dirty="0">
                <a:effectLst/>
                <a:latin typeface="Arial" panose="020B0604020202020204" pitchFamily="34" charset="0"/>
                <a:cs typeface="Arial" panose="020B0604020202020204" pitchFamily="34" charset="0"/>
              </a:rPr>
              <a:t>ERP цахим системийн ажлын цагийн бүртгэлд хяналт тавих;</a:t>
            </a:r>
            <a:endParaRPr lang="en-US" dirty="0">
              <a:effectLst/>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mn-MN" sz="1800" dirty="0">
                <a:effectLst/>
                <a:latin typeface="Arial" panose="020B0604020202020204" pitchFamily="34" charset="0"/>
                <a:cs typeface="Arial" panose="020B0604020202020204" pitchFamily="34" charset="0"/>
              </a:rPr>
              <a:t>Резидент эмчтэй нууцын болон ёс зүйн баталгаа гаргуулах;</a:t>
            </a:r>
          </a:p>
          <a:p>
            <a:pPr marL="342900" indent="-342900" algn="just">
              <a:lnSpc>
                <a:spcPct val="150000"/>
              </a:lnSpc>
              <a:buFont typeface="+mj-lt"/>
              <a:buAutoNum type="arabicPeriod"/>
            </a:pPr>
            <a:r>
              <a:rPr lang="mn-MN" sz="1800" dirty="0">
                <a:effectLst/>
                <a:latin typeface="Arial" panose="020B0604020202020204" pitchFamily="34" charset="0"/>
                <a:cs typeface="Arial" panose="020B0604020202020204" pitchFamily="34" charset="0"/>
              </a:rPr>
              <a:t>Резидент эмчийн мэргэжлийн үйл ажиллагаа эрхлэх зөвшөөрлийн хүчинтэй хугацаанд хяналт тавих;</a:t>
            </a:r>
            <a:endParaRPr lang="en-US" sz="1800" dirty="0">
              <a:effectLst/>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mj-lt"/>
              <a:buAutoNum type="arabicPeriod"/>
            </a:pPr>
            <a:endParaRPr lang="en-US" dirty="0">
              <a:effectLst/>
              <a:latin typeface="Arial" panose="020B0604020202020204" pitchFamily="34" charset="0"/>
              <a:cs typeface="Arial" panose="020B0604020202020204" pitchFamily="34" charset="0"/>
            </a:endParaRPr>
          </a:p>
          <a:p>
            <a:pPr marL="285750" marR="0" lvl="0" indent="-285750" algn="just">
              <a:lnSpc>
                <a:spcPct val="107000"/>
              </a:lnSpc>
              <a:spcBef>
                <a:spcPts val="0"/>
              </a:spcBef>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735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9478E-D431-4954-AD49-D6ABF3FBC93A}"/>
              </a:ext>
            </a:extLst>
          </p:cNvPr>
          <p:cNvSpPr>
            <a:spLocks noGrp="1"/>
          </p:cNvSpPr>
          <p:nvPr>
            <p:ph type="title"/>
          </p:nvPr>
        </p:nvSpPr>
        <p:spPr>
          <a:xfrm>
            <a:off x="528680" y="217259"/>
            <a:ext cx="11206276" cy="701675"/>
          </a:xfrm>
        </p:spPr>
        <p:txBody>
          <a:bodyPr>
            <a:noAutofit/>
          </a:bodyPr>
          <a:lstStyle/>
          <a:p>
            <a:pPr algn="ctr"/>
            <a:r>
              <a:rPr lang="mn-MN" sz="2400" b="1" dirty="0">
                <a:solidFill>
                  <a:srgbClr val="002060"/>
                </a:solidFill>
                <a:effectLst/>
                <a:latin typeface="Arial" panose="020B0604020202020204" pitchFamily="34" charset="0"/>
                <a:ea typeface="Calibri" panose="020F0502020204030204" pitchFamily="34" charset="0"/>
              </a:rPr>
              <a:t>СУРГАЛТЫН АЛБА:</a:t>
            </a:r>
            <a:endPar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sp>
        <p:nvSpPr>
          <p:cNvPr id="9" name="TextBox 8">
            <a:extLst>
              <a:ext uri="{FF2B5EF4-FFF2-40B4-BE49-F238E27FC236}">
                <a16:creationId xmlns:a16="http://schemas.microsoft.com/office/drawing/2014/main" id="{E82EA3FA-A024-484D-AFF2-A113B7042A3B}"/>
              </a:ext>
            </a:extLst>
          </p:cNvPr>
          <p:cNvSpPr txBox="1"/>
          <p:nvPr/>
        </p:nvSpPr>
        <p:spPr>
          <a:xfrm>
            <a:off x="1222048" y="1137379"/>
            <a:ext cx="10463133" cy="4908138"/>
          </a:xfrm>
          <a:prstGeom prst="rect">
            <a:avLst/>
          </a:prstGeom>
          <a:noFill/>
        </p:spPr>
        <p:txBody>
          <a:bodyPr wrap="square">
            <a:spAutoFit/>
          </a:bodyPr>
          <a:lstStyle/>
          <a:p>
            <a:pPr marL="342900" marR="0" lvl="0" indent="-342900" algn="just">
              <a:lnSpc>
                <a:spcPct val="150000"/>
              </a:lnSpc>
              <a:spcBef>
                <a:spcPts val="0"/>
              </a:spcBef>
              <a:spcAft>
                <a:spcPts val="0"/>
              </a:spcAft>
              <a:buFont typeface="+mj-lt"/>
              <a:buAutoNum type="arabicPeriod"/>
            </a:pPr>
            <a:r>
              <a:rPr lang="mn-MN" sz="1800" dirty="0">
                <a:effectLst/>
                <a:latin typeface="Arial" panose="020B0604020202020204" pitchFamily="34" charset="0"/>
                <a:cs typeface="Arial" panose="020B0604020202020204" pitchFamily="34" charset="0"/>
              </a:rPr>
              <a:t>Сургалтын чиглэл бүрээр нэгдсэн хөтөлбөрийн дагуу сургалтын төлөвлөгөөнд тодотгол хийж, ЭМХТ-ийн захирлаар батлуулах; </a:t>
            </a:r>
            <a:r>
              <a:rPr lang="mn-MN" sz="1600" i="1" dirty="0">
                <a:effectLst/>
                <a:latin typeface="Arial" panose="020B0604020202020204" pitchFamily="34" charset="0"/>
                <a:cs typeface="Arial" panose="020B0604020202020204" pitchFamily="34" charset="0"/>
              </a:rPr>
              <a:t>/жендерийн тэгш байдал, хөгжлийн бэрхшээлтэй иргэдэд үзүүлэх тусламж үйлчилгээ, үйлчилгээний стандарт, амилуулах болон лавшруулсан тусламж/</a:t>
            </a:r>
            <a:endParaRPr lang="en-US" sz="1600" i="1" dirty="0">
              <a:effectLst/>
              <a:latin typeface="Arial" panose="020B0604020202020204" pitchFamily="34" charset="0"/>
              <a:cs typeface="Arial" panose="020B0604020202020204" pitchFamily="34" charset="0"/>
            </a:endParaRPr>
          </a:p>
          <a:p>
            <a:pPr marL="342900" marR="0" lvl="0" indent="-342900" algn="just">
              <a:lnSpc>
                <a:spcPct val="150000"/>
              </a:lnSpc>
              <a:spcBef>
                <a:spcPts val="0"/>
              </a:spcBef>
              <a:spcAft>
                <a:spcPts val="0"/>
              </a:spcAft>
              <a:buFont typeface="+mj-lt"/>
              <a:buAutoNum type="arabicPeriod"/>
              <a:tabLst>
                <a:tab pos="0" algn="l"/>
              </a:tabLst>
            </a:pPr>
            <a:r>
              <a:rPr lang="mn-MN" dirty="0">
                <a:latin typeface="Arial" panose="020B0604020202020204" pitchFamily="34" charset="0"/>
                <a:cs typeface="Arial" panose="020B0604020202020204" pitchFamily="34" charset="0"/>
              </a:rPr>
              <a:t>Суралцагчийн дэвтрийг сургалтын чиглэл бүрт ашиглах;</a:t>
            </a:r>
            <a:endParaRPr lang="en-US"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mn-MN" dirty="0">
                <a:latin typeface="Arial" panose="020B0604020202020204" pitchFamily="34" charset="0"/>
                <a:cs typeface="Arial" panose="020B0604020202020204" pitchFamily="34" charset="0"/>
              </a:rPr>
              <a:t>Сургалтын явцын үнэлгээнд ажлын байрны ур чадварын болон 360 хэмийн үнэлгээний аргыг ашиглаж хэвших;</a:t>
            </a:r>
            <a:endParaRPr lang="en-US" dirty="0">
              <a:latin typeface="Arial" panose="020B0604020202020204" pitchFamily="34" charset="0"/>
              <a:cs typeface="Arial" panose="020B0604020202020204" pitchFamily="34" charset="0"/>
            </a:endParaRPr>
          </a:p>
          <a:p>
            <a:pPr marL="342900" marR="0" lvl="0" indent="-342900" algn="just">
              <a:lnSpc>
                <a:spcPct val="150000"/>
              </a:lnSpc>
              <a:spcBef>
                <a:spcPts val="0"/>
              </a:spcBef>
              <a:spcAft>
                <a:spcPts val="0"/>
              </a:spcAft>
              <a:buFont typeface="+mj-lt"/>
              <a:buAutoNum type="arabicPeriod"/>
              <a:tabLst>
                <a:tab pos="0" algn="l"/>
              </a:tabLst>
            </a:pPr>
            <a:r>
              <a:rPr lang="mn-MN" dirty="0">
                <a:latin typeface="Arial" panose="020B0604020202020204" pitchFamily="34" charset="0"/>
                <a:cs typeface="Arial" panose="020B0604020202020204" pitchFamily="34" charset="0"/>
              </a:rPr>
              <a:t>Суралцагч бүрт эмнэл зүйн сургагч багшийг томилж байх;</a:t>
            </a:r>
          </a:p>
          <a:p>
            <a:pPr marL="342900" indent="-342900" algn="just">
              <a:lnSpc>
                <a:spcPct val="150000"/>
              </a:lnSpc>
              <a:buFont typeface="+mj-lt"/>
              <a:buAutoNum type="arabicPeriod"/>
              <a:tabLst>
                <a:tab pos="0" algn="l"/>
              </a:tabLst>
            </a:pPr>
            <a:r>
              <a:rPr lang="mn-MN" dirty="0">
                <a:latin typeface="Arial" panose="020B0604020202020204" pitchFamily="34" charset="0"/>
                <a:cs typeface="Arial" panose="020B0604020202020204" pitchFamily="34" charset="0"/>
              </a:rPr>
              <a:t>Сургагч багшийн удирдлага дор болон бие даан гүйцэтгэх тусламж үйлчилгээ, гардан үйлдлийн жагсаалтыг сургалтын чиглэл бүрээр баталж мөрдөх;</a:t>
            </a:r>
          </a:p>
          <a:p>
            <a:pPr marL="342900" indent="-342900" algn="just">
              <a:lnSpc>
                <a:spcPct val="150000"/>
              </a:lnSpc>
              <a:buFont typeface="+mj-lt"/>
              <a:buAutoNum type="arabicPeriod"/>
              <a:tabLst>
                <a:tab pos="0" algn="l"/>
              </a:tabLst>
            </a:pPr>
            <a:r>
              <a:rPr lang="mn-MN" dirty="0">
                <a:effectLst/>
                <a:latin typeface="Arial" panose="020B0604020202020204" pitchFamily="34" charset="0"/>
                <a:cs typeface="Arial" panose="020B0604020202020204" pitchFamily="34" charset="0"/>
              </a:rPr>
              <a:t>Эрүүл мэндийн ажилтны нэгдсэн бүртгэлийн сан hr.hdc.gov.mn программд сургалтын үр дүн</a:t>
            </a:r>
            <a:r>
              <a:rPr lang="mn-MN" dirty="0">
                <a:latin typeface="Arial" panose="020B0604020202020204" pitchFamily="34" charset="0"/>
                <a:cs typeface="Arial" panose="020B0604020202020204" pitchFamily="34" charset="0"/>
              </a:rPr>
              <a:t>г </a:t>
            </a:r>
            <a:r>
              <a:rPr lang="mn-MN" dirty="0">
                <a:effectLst/>
                <a:latin typeface="Arial" panose="020B0604020202020204" pitchFamily="34" charset="0"/>
                <a:cs typeface="Arial" panose="020B0604020202020204" pitchFamily="34" charset="0"/>
              </a:rPr>
              <a:t>тухай бүр бүртгэх;</a:t>
            </a:r>
            <a:endParaRPr lang="mn-MN" sz="1800" b="1" dirty="0">
              <a:effectLst/>
            </a:endParaRPr>
          </a:p>
          <a:p>
            <a:pPr marL="342900" marR="0" lvl="0" indent="-342900" algn="just">
              <a:lnSpc>
                <a:spcPct val="115000"/>
              </a:lnSpc>
              <a:spcBef>
                <a:spcPts val="0"/>
              </a:spcBef>
              <a:spcAft>
                <a:spcPts val="0"/>
              </a:spcAft>
              <a:buFont typeface="Wingdings" panose="05000000000000000000" pitchFamily="2" charset="2"/>
              <a:buChar char=""/>
              <a:tabLst>
                <a:tab pos="0" algn="l"/>
              </a:tabLst>
            </a:pPr>
            <a:endParaRPr lang="en-US" sz="1800" b="1"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21992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9478E-D431-4954-AD49-D6ABF3FBC93A}"/>
              </a:ext>
            </a:extLst>
          </p:cNvPr>
          <p:cNvSpPr>
            <a:spLocks noGrp="1"/>
          </p:cNvSpPr>
          <p:nvPr>
            <p:ph type="title"/>
          </p:nvPr>
        </p:nvSpPr>
        <p:spPr>
          <a:xfrm>
            <a:off x="478905" y="117029"/>
            <a:ext cx="11206276" cy="701675"/>
          </a:xfrm>
        </p:spPr>
        <p:txBody>
          <a:bodyPr>
            <a:noAutofit/>
          </a:bodyPr>
          <a:lstStyle/>
          <a:p>
            <a:pPr marL="0" marR="0" algn="ctr">
              <a:lnSpc>
                <a:spcPct val="115000"/>
              </a:lnSpc>
              <a:spcBef>
                <a:spcPts val="0"/>
              </a:spcBef>
              <a:spcAft>
                <a:spcPts val="0"/>
              </a:spcAft>
              <a:tabLst>
                <a:tab pos="0" algn="l"/>
              </a:tabLst>
            </a:pPr>
            <a:r>
              <a:rPr lang="mn-MN" sz="2400" b="1" dirty="0">
                <a:solidFill>
                  <a:srgbClr val="002060"/>
                </a:solidFill>
                <a:latin typeface="Arial" panose="020B0604020202020204" pitchFamily="34" charset="0"/>
                <a:cs typeface="Arial" panose="020B0604020202020204" pitchFamily="34" charset="0"/>
              </a:rPr>
              <a:t>АГУУЛГА</a:t>
            </a:r>
            <a:endParaRPr lang="en-US"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sp>
        <p:nvSpPr>
          <p:cNvPr id="9" name="Text Placeholder 3">
            <a:extLst>
              <a:ext uri="{FF2B5EF4-FFF2-40B4-BE49-F238E27FC236}">
                <a16:creationId xmlns:a16="http://schemas.microsoft.com/office/drawing/2014/main" id="{D88C1A41-786D-4971-A871-13B4D73B655F}"/>
              </a:ext>
            </a:extLst>
          </p:cNvPr>
          <p:cNvSpPr>
            <a:spLocks noGrp="1"/>
          </p:cNvSpPr>
          <p:nvPr/>
        </p:nvSpPr>
        <p:spPr>
          <a:xfrm>
            <a:off x="1663343" y="1883471"/>
            <a:ext cx="9300911" cy="485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0"/>
              </a:spcBef>
              <a:spcAft>
                <a:spcPts val="0"/>
              </a:spcAft>
              <a:buClr>
                <a:schemeClr val="accent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1pPr>
            <a:lvl2pPr marL="1219170" marR="0" lvl="1" indent="-474121" algn="l" rtl="0">
              <a:lnSpc>
                <a:spcPct val="100000"/>
              </a:lnSpc>
              <a:spcBef>
                <a:spcPts val="800"/>
              </a:spcBef>
              <a:spcAft>
                <a:spcPts val="0"/>
              </a:spcAft>
              <a:buClr>
                <a:schemeClr val="accent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2pPr>
            <a:lvl3pPr marL="1828754" marR="0" lvl="2"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3pPr>
            <a:lvl4pPr marL="2438339" marR="0" lvl="3"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4pPr>
            <a:lvl5pPr marL="3047924" marR="0" lvl="4"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5pPr>
            <a:lvl6pPr marL="3657509" marR="0" lvl="5"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6pPr>
            <a:lvl7pPr marL="4267093" marR="0" lvl="6"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7pPr>
            <a:lvl8pPr marL="4876678" marR="0" lvl="7"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8pPr>
            <a:lvl9pPr marL="5486263" marR="0" lvl="8" indent="-474121" algn="l" rtl="0">
              <a:lnSpc>
                <a:spcPct val="100000"/>
              </a:lnSpc>
              <a:spcBef>
                <a:spcPts val="800"/>
              </a:spcBef>
              <a:spcAft>
                <a:spcPts val="80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9pPr>
          </a:lstStyle>
          <a:p>
            <a:pPr algn="just"/>
            <a:r>
              <a:rPr lang="mn-MN" sz="2000" dirty="0">
                <a:effectLst/>
                <a:latin typeface="Arial" panose="020B0604020202020204" pitchFamily="34" charset="0"/>
                <a:ea typeface="Calibri" panose="020F0502020204030204" pitchFamily="34" charset="0"/>
                <a:cs typeface="Arial" panose="020B0604020202020204" pitchFamily="34" charset="0"/>
              </a:rPr>
              <a:t>Төгсөлтийн дараах сургалтын тогтолцоо, өнөөгийн байдал</a:t>
            </a:r>
          </a:p>
          <a:p>
            <a:pPr algn="just"/>
            <a:endParaRPr lang="mn-MN" sz="2000" dirty="0">
              <a:effectLst/>
              <a:latin typeface="Arial" panose="020B0604020202020204" pitchFamily="34" charset="0"/>
              <a:ea typeface="Calibri" panose="020F0502020204030204" pitchFamily="34" charset="0"/>
              <a:cs typeface="Arial" panose="020B0604020202020204" pitchFamily="34" charset="0"/>
            </a:endParaRPr>
          </a:p>
          <a:p>
            <a:pPr algn="just"/>
            <a:r>
              <a:rPr lang="mn-MN" sz="2000" dirty="0">
                <a:effectLst/>
                <a:latin typeface="Arial" panose="020B0604020202020204" pitchFamily="34" charset="0"/>
                <a:ea typeface="Calibri" panose="020F0502020204030204" pitchFamily="34" charset="0"/>
                <a:cs typeface="Arial" panose="020B0604020202020204" pitchFamily="34" charset="0"/>
              </a:rPr>
              <a:t>Төгсөлтийн дараах сургалт эрхлэх байгууллагын явцын хяналт үнэлгээ, зөвлөмж</a:t>
            </a:r>
          </a:p>
          <a:p>
            <a:pPr algn="just"/>
            <a:endParaRPr lang="mn-MN" sz="2000" dirty="0">
              <a:effectLst/>
              <a:latin typeface="Arial" panose="020B0604020202020204" pitchFamily="34" charset="0"/>
              <a:ea typeface="Calibri" panose="020F0502020204030204" pitchFamily="34" charset="0"/>
              <a:cs typeface="Arial" panose="020B0604020202020204" pitchFamily="34" charset="0"/>
            </a:endParaRPr>
          </a:p>
          <a:p>
            <a:pPr algn="just"/>
            <a:r>
              <a:rPr lang="mn-MN" sz="2000" dirty="0">
                <a:latin typeface="Arial" panose="020B0604020202020204" pitchFamily="34" charset="0"/>
                <a:ea typeface="Calibri" panose="020F0502020204030204" pitchFamily="34" charset="0"/>
                <a:cs typeface="Arial" panose="020B0604020202020204" pitchFamily="34" charset="0"/>
              </a:rPr>
              <a:t>Улсын төсвийн санхүүжилтээр суралцсан эмнэлгийн мэргэжилтний гэрээний хэрэгжилт, анхаарах асуудал</a:t>
            </a:r>
            <a:endParaRPr lang="mn-MN" sz="2000" dirty="0">
              <a:effectLst/>
              <a:latin typeface="Arial" panose="020B0604020202020204" pitchFamily="34" charset="0"/>
              <a:ea typeface="Calibri" panose="020F0502020204030204" pitchFamily="34" charset="0"/>
            </a:endParaRPr>
          </a:p>
          <a:p>
            <a:pPr algn="just"/>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450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9478E-D431-4954-AD49-D6ABF3FBC93A}"/>
              </a:ext>
            </a:extLst>
          </p:cNvPr>
          <p:cNvSpPr>
            <a:spLocks noGrp="1"/>
          </p:cNvSpPr>
          <p:nvPr>
            <p:ph type="title"/>
          </p:nvPr>
        </p:nvSpPr>
        <p:spPr>
          <a:xfrm>
            <a:off x="528680" y="217259"/>
            <a:ext cx="11206276" cy="701675"/>
          </a:xfrm>
        </p:spPr>
        <p:txBody>
          <a:bodyPr>
            <a:noAutofit/>
          </a:bodyPr>
          <a:lstStyle/>
          <a:p>
            <a:pPr algn="ctr"/>
            <a:r>
              <a:rPr lang="mn-MN" sz="2400" b="1" dirty="0">
                <a:solidFill>
                  <a:srgbClr val="002060"/>
                </a:solidFill>
                <a:effectLst/>
                <a:latin typeface="Arial" panose="020B0604020202020204" pitchFamily="34" charset="0"/>
                <a:ea typeface="Calibri" panose="020F0502020204030204" pitchFamily="34" charset="0"/>
              </a:rPr>
              <a:t>СУРГАЛТЫН АЛБА:</a:t>
            </a:r>
            <a:endPar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sp>
        <p:nvSpPr>
          <p:cNvPr id="9" name="TextBox 8">
            <a:extLst>
              <a:ext uri="{FF2B5EF4-FFF2-40B4-BE49-F238E27FC236}">
                <a16:creationId xmlns:a16="http://schemas.microsoft.com/office/drawing/2014/main" id="{E82EA3FA-A024-484D-AFF2-A113B7042A3B}"/>
              </a:ext>
            </a:extLst>
          </p:cNvPr>
          <p:cNvSpPr txBox="1"/>
          <p:nvPr/>
        </p:nvSpPr>
        <p:spPr>
          <a:xfrm>
            <a:off x="1196543" y="1387181"/>
            <a:ext cx="10488638" cy="4419608"/>
          </a:xfrm>
          <a:prstGeom prst="rect">
            <a:avLst/>
          </a:prstGeom>
          <a:noFill/>
        </p:spPr>
        <p:txBody>
          <a:bodyPr wrap="square">
            <a:spAutoFit/>
          </a:bodyPr>
          <a:lstStyle/>
          <a:p>
            <a:pPr marL="342900" marR="0" lvl="0" indent="-342900" algn="just">
              <a:lnSpc>
                <a:spcPct val="107000"/>
              </a:lnSpc>
              <a:spcBef>
                <a:spcPts val="0"/>
              </a:spcBef>
              <a:spcAft>
                <a:spcPts val="0"/>
              </a:spcAft>
              <a:buFont typeface="+mj-lt"/>
              <a:buAutoNum type="arabicPeriod"/>
            </a:pPr>
            <a:r>
              <a:rPr lang="mn-MN" sz="1800" dirty="0">
                <a:effectLst/>
                <a:latin typeface="Arial" panose="020B0604020202020204" pitchFamily="34" charset="0"/>
                <a:cs typeface="Arial" panose="020B0604020202020204" pitchFamily="34" charset="0"/>
              </a:rPr>
              <a:t>Суралцагчийн ёс зүй, харилцаа хандлагыг төлөвшүүлэх, эрх зүйн мэдлэгийг дээшлүүлэх, суралцагч төвтэй сургалтын чиглэлээр олон талт арга хэмжээг ажил зохион байгуулах;</a:t>
            </a:r>
            <a:endParaRPr lang="en-US" sz="1800" dirty="0">
              <a:effectLst/>
              <a:latin typeface="Arial" panose="020B0604020202020204" pitchFamily="34" charset="0"/>
              <a:cs typeface="Arial" panose="020B0604020202020204" pitchFamily="34" charset="0"/>
            </a:endParaRPr>
          </a:p>
          <a:p>
            <a:pPr marL="342900" indent="-342900" algn="just">
              <a:lnSpc>
                <a:spcPct val="115000"/>
              </a:lnSpc>
              <a:buFont typeface="+mj-lt"/>
              <a:buAutoNum type="arabicPeriod"/>
              <a:tabLst>
                <a:tab pos="0" algn="l"/>
              </a:tabLst>
            </a:pPr>
            <a:r>
              <a:rPr lang="mn-MN" dirty="0">
                <a:latin typeface="Arial" panose="020B0604020202020204" pitchFamily="34" charset="0"/>
                <a:cs typeface="Arial" panose="020B0604020202020204" pitchFamily="34" charset="0"/>
              </a:rPr>
              <a:t>Сургалтын түшиц, сүлжээ эмнэлэгтэй байгуулах гэрээнд сургалтын чиглэл, эмнэлзүйн тойролтын агуулга, хугацаа, сургалт удирдах багш, цалин урамшуулал зэргийг заавал тусгаж байх;</a:t>
            </a:r>
            <a:endParaRPr lang="en-US" dirty="0">
              <a:latin typeface="Arial" panose="020B0604020202020204" pitchFamily="34" charset="0"/>
              <a:cs typeface="Arial" panose="020B0604020202020204" pitchFamily="34" charset="0"/>
            </a:endParaRPr>
          </a:p>
          <a:p>
            <a:pPr marL="342900" marR="0" lvl="0" indent="-342900" algn="just">
              <a:lnSpc>
                <a:spcPct val="115000"/>
              </a:lnSpc>
              <a:spcBef>
                <a:spcPts val="0"/>
              </a:spcBef>
              <a:spcAft>
                <a:spcPts val="0"/>
              </a:spcAft>
              <a:buFont typeface="+mj-lt"/>
              <a:buAutoNum type="arabicPeriod"/>
              <a:tabLst>
                <a:tab pos="0" algn="l"/>
              </a:tabLst>
            </a:pPr>
            <a:r>
              <a:rPr lang="mn-MN" dirty="0">
                <a:latin typeface="Arial" panose="020B0604020202020204" pitchFamily="34" charset="0"/>
                <a:cs typeface="Arial" panose="020B0604020202020204" pitchFamily="34" charset="0"/>
              </a:rPr>
              <a:t>Гадуур тойролтын сургалтын явц, үр дүн, хяналтыг сайжруулах; </a:t>
            </a:r>
            <a:endParaRPr lang="en-US" dirty="0">
              <a:latin typeface="Arial" panose="020B0604020202020204" pitchFamily="34" charset="0"/>
              <a:cs typeface="Arial" panose="020B0604020202020204" pitchFamily="34" charset="0"/>
            </a:endParaRPr>
          </a:p>
          <a:p>
            <a:pPr marL="342900" indent="-342900" algn="just">
              <a:lnSpc>
                <a:spcPct val="115000"/>
              </a:lnSpc>
              <a:buFont typeface="+mj-lt"/>
              <a:buAutoNum type="arabicPeriod"/>
              <a:tabLst>
                <a:tab pos="0" algn="l"/>
              </a:tabLst>
            </a:pPr>
            <a:r>
              <a:rPr lang="mn-MN" dirty="0">
                <a:latin typeface="Arial" panose="020B0604020202020204" pitchFamily="34" charset="0"/>
                <a:cs typeface="Arial" panose="020B0604020202020204" pitchFamily="34" charset="0"/>
              </a:rPr>
              <a:t>Эмнэл зүйн ур чадварын төв, лабораторийг бэхжүүлэх, сургалтын муляж, хэрэглэгдэхүүний хүртээмж, чадавхийг нэмэгдүүлэх, мэргэжлийн ном, сурах бичиг, удирдамж, гарын авлагыг цахимжуулах;</a:t>
            </a:r>
          </a:p>
          <a:p>
            <a:pPr marL="342900" marR="0" lvl="0" indent="-342900" algn="just">
              <a:lnSpc>
                <a:spcPct val="115000"/>
              </a:lnSpc>
              <a:spcBef>
                <a:spcPts val="0"/>
              </a:spcBef>
              <a:spcAft>
                <a:spcPts val="0"/>
              </a:spcAft>
              <a:buFont typeface="+mj-lt"/>
              <a:buAutoNum type="arabicPeriod"/>
              <a:tabLst>
                <a:tab pos="0" algn="l"/>
              </a:tabLst>
            </a:pPr>
            <a:r>
              <a:rPr lang="mn-MN" sz="1800" dirty="0">
                <a:effectLst/>
                <a:latin typeface="Arial" panose="020B0604020202020204" pitchFamily="34" charset="0"/>
                <a:cs typeface="Arial" panose="020B0604020202020204" pitchFamily="34" charset="0"/>
              </a:rPr>
              <a:t>Төрөлжсөн мэргэшил болон мэргэжил дээшлүүлэх сургалтын сургалтын хөтөлбөрийг шинэчлэх</a:t>
            </a:r>
            <a:r>
              <a:rPr lang="en-US" sz="1800" dirty="0">
                <a:effectLst/>
                <a:latin typeface="Arial" panose="020B0604020202020204" pitchFamily="34" charset="0"/>
                <a:cs typeface="Arial" panose="020B0604020202020204" pitchFamily="34" charset="0"/>
              </a:rPr>
              <a:t>;</a:t>
            </a:r>
            <a:endParaRPr lang="mn-MN" sz="1800" dirty="0">
              <a:effectLst/>
              <a:latin typeface="Arial" panose="020B0604020202020204" pitchFamily="34" charset="0"/>
              <a:cs typeface="Arial" panose="020B0604020202020204" pitchFamily="34" charset="0"/>
            </a:endParaRPr>
          </a:p>
          <a:p>
            <a:pPr marL="342900" indent="-342900" algn="just">
              <a:lnSpc>
                <a:spcPct val="107000"/>
              </a:lnSpc>
              <a:buFont typeface="+mj-lt"/>
              <a:buAutoNum type="arabicPeriod"/>
            </a:pPr>
            <a:r>
              <a:rPr lang="mn-MN" dirty="0">
                <a:latin typeface="Arial" panose="020B0604020202020204" pitchFamily="34" charset="0"/>
                <a:cs typeface="Arial" panose="020B0604020202020204" pitchFamily="34" charset="0"/>
              </a:rPr>
              <a:t>Төгсөлтийн дараах сургалтын тайланг  жил бүр ЭМХТ-д хүргүүлж байх</a:t>
            </a:r>
            <a:r>
              <a:rPr lang="en-US" dirty="0">
                <a:latin typeface="Arial" panose="020B0604020202020204" pitchFamily="34" charset="0"/>
                <a:cs typeface="Arial" panose="020B0604020202020204" pitchFamily="34" charset="0"/>
              </a:rPr>
              <a:t>;</a:t>
            </a:r>
          </a:p>
          <a:p>
            <a:pPr marL="285750" marR="0" lvl="0" indent="-285750" algn="just">
              <a:lnSpc>
                <a:spcPct val="107000"/>
              </a:lnSpc>
              <a:spcBef>
                <a:spcPts val="0"/>
              </a:spcBef>
              <a:spcAft>
                <a:spcPts val="0"/>
              </a:spcAft>
              <a:buFont typeface="Arial" panose="020B0604020202020204" pitchFamily="34" charset="0"/>
              <a:buChar char="•"/>
            </a:pPr>
            <a:endParaRPr lang="en-US" sz="1800" dirty="0">
              <a:effectLst/>
              <a:latin typeface="Arial" panose="020B0604020202020204" pitchFamily="34" charset="0"/>
              <a:cs typeface="Arial" panose="020B0604020202020204" pitchFamily="34" charset="0"/>
            </a:endParaRPr>
          </a:p>
          <a:p>
            <a:pPr marL="285750" marR="0" lvl="0" indent="-285750" algn="just">
              <a:lnSpc>
                <a:spcPct val="107000"/>
              </a:lnSpc>
              <a:spcBef>
                <a:spcPts val="0"/>
              </a:spcBef>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20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9478E-D431-4954-AD49-D6ABF3FBC93A}"/>
              </a:ext>
            </a:extLst>
          </p:cNvPr>
          <p:cNvSpPr>
            <a:spLocks noGrp="1"/>
          </p:cNvSpPr>
          <p:nvPr>
            <p:ph type="title"/>
          </p:nvPr>
        </p:nvSpPr>
        <p:spPr>
          <a:xfrm>
            <a:off x="492862" y="181111"/>
            <a:ext cx="11206276" cy="701675"/>
          </a:xfrm>
        </p:spPr>
        <p:txBody>
          <a:bodyPr>
            <a:noAutofit/>
          </a:bodyPr>
          <a:lstStyle/>
          <a:p>
            <a:pPr algn="ctr"/>
            <a:r>
              <a:rPr lang="mn-MN" sz="2400" b="1" dirty="0">
                <a:solidFill>
                  <a:srgbClr val="002060"/>
                </a:solidFill>
                <a:latin typeface="Arial" panose="020B0604020202020204" pitchFamily="34" charset="0"/>
                <a:ea typeface="Tahoma" panose="020B0604030504040204" pitchFamily="34" charset="0"/>
                <a:cs typeface="Arial" panose="020B0604020202020204" pitchFamily="34" charset="0"/>
              </a:rPr>
              <a:t>СУРГАЛТ ЭРХЛЭХ БАЙГУУЛЛАГЫН СУРГАЛТЫН АЛБА</a:t>
            </a:r>
            <a:endParaRPr lang="en-US" sz="240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graphicFrame>
        <p:nvGraphicFramePr>
          <p:cNvPr id="6" name="Chart 5">
            <a:extLst>
              <a:ext uri="{FF2B5EF4-FFF2-40B4-BE49-F238E27FC236}">
                <a16:creationId xmlns:a16="http://schemas.microsoft.com/office/drawing/2014/main" id="{8A1C8CA8-1A64-4569-8DBC-B8D248A79F7C}"/>
              </a:ext>
            </a:extLst>
          </p:cNvPr>
          <p:cNvGraphicFramePr>
            <a:graphicFrameLocks/>
          </p:cNvGraphicFramePr>
          <p:nvPr>
            <p:extLst>
              <p:ext uri="{D42A27DB-BD31-4B8C-83A1-F6EECF244321}">
                <p14:modId xmlns:p14="http://schemas.microsoft.com/office/powerpoint/2010/main" val="3533993749"/>
              </p:ext>
            </p:extLst>
          </p:nvPr>
        </p:nvGraphicFramePr>
        <p:xfrm>
          <a:off x="6873712" y="1064680"/>
          <a:ext cx="4406900" cy="24585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A4C66E6-AEC0-4D61-AEE9-12906523EBAC}"/>
              </a:ext>
            </a:extLst>
          </p:cNvPr>
          <p:cNvGraphicFramePr>
            <a:graphicFrameLocks/>
          </p:cNvGraphicFramePr>
          <p:nvPr>
            <p:extLst>
              <p:ext uri="{D42A27DB-BD31-4B8C-83A1-F6EECF244321}">
                <p14:modId xmlns:p14="http://schemas.microsoft.com/office/powerpoint/2010/main" val="2174335649"/>
              </p:ext>
            </p:extLst>
          </p:nvPr>
        </p:nvGraphicFramePr>
        <p:xfrm>
          <a:off x="1383538" y="3717840"/>
          <a:ext cx="4572000" cy="24585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82C5618F-BF59-42D7-82E9-2C074128BFC6}"/>
              </a:ext>
            </a:extLst>
          </p:cNvPr>
          <p:cNvGraphicFramePr>
            <a:graphicFrameLocks/>
          </p:cNvGraphicFramePr>
          <p:nvPr>
            <p:extLst>
              <p:ext uri="{D42A27DB-BD31-4B8C-83A1-F6EECF244321}">
                <p14:modId xmlns:p14="http://schemas.microsoft.com/office/powerpoint/2010/main" val="3227610098"/>
              </p:ext>
            </p:extLst>
          </p:nvPr>
        </p:nvGraphicFramePr>
        <p:xfrm>
          <a:off x="6708612" y="3665196"/>
          <a:ext cx="4572000" cy="24030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3B4C8405-A725-4AC4-957E-494C3F9F1F5C}"/>
              </a:ext>
            </a:extLst>
          </p:cNvPr>
          <p:cNvGraphicFramePr>
            <a:graphicFrameLocks/>
          </p:cNvGraphicFramePr>
          <p:nvPr>
            <p:extLst>
              <p:ext uri="{D42A27DB-BD31-4B8C-83A1-F6EECF244321}">
                <p14:modId xmlns:p14="http://schemas.microsoft.com/office/powerpoint/2010/main" val="531706710"/>
              </p:ext>
            </p:extLst>
          </p:nvPr>
        </p:nvGraphicFramePr>
        <p:xfrm>
          <a:off x="1383538" y="1113165"/>
          <a:ext cx="4572000" cy="249038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48259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9478E-D431-4954-AD49-D6ABF3FBC93A}"/>
              </a:ext>
            </a:extLst>
          </p:cNvPr>
          <p:cNvSpPr>
            <a:spLocks noGrp="1"/>
          </p:cNvSpPr>
          <p:nvPr>
            <p:ph type="title"/>
          </p:nvPr>
        </p:nvSpPr>
        <p:spPr>
          <a:xfrm>
            <a:off x="528680" y="217259"/>
            <a:ext cx="11206276" cy="701675"/>
          </a:xfrm>
        </p:spPr>
        <p:txBody>
          <a:bodyPr>
            <a:noAutofit/>
          </a:bodyPr>
          <a:lstStyle/>
          <a:p>
            <a:pPr algn="ctr"/>
            <a:r>
              <a:rPr lang="mn-MN" sz="2400" b="1" dirty="0">
                <a:solidFill>
                  <a:srgbClr val="002060"/>
                </a:solidFill>
                <a:effectLst/>
                <a:latin typeface="Arial" panose="020B0604020202020204" pitchFamily="34" charset="0"/>
                <a:ea typeface="Calibri" panose="020F0502020204030204" pitchFamily="34" charset="0"/>
              </a:rPr>
              <a:t>АНХААРАХ АСУУДАЛ</a:t>
            </a:r>
            <a:endPar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sp>
        <p:nvSpPr>
          <p:cNvPr id="9" name="TextBox 8">
            <a:extLst>
              <a:ext uri="{FF2B5EF4-FFF2-40B4-BE49-F238E27FC236}">
                <a16:creationId xmlns:a16="http://schemas.microsoft.com/office/drawing/2014/main" id="{E82EA3FA-A024-484D-AFF2-A113B7042A3B}"/>
              </a:ext>
            </a:extLst>
          </p:cNvPr>
          <p:cNvSpPr txBox="1"/>
          <p:nvPr/>
        </p:nvSpPr>
        <p:spPr>
          <a:xfrm>
            <a:off x="1283004" y="1041478"/>
            <a:ext cx="9925466" cy="4857355"/>
          </a:xfrm>
          <a:prstGeom prst="rect">
            <a:avLst/>
          </a:prstGeom>
          <a:noFill/>
        </p:spPr>
        <p:txBody>
          <a:bodyPr wrap="square">
            <a:spAutoFit/>
          </a:bodyPr>
          <a:lstStyle/>
          <a:p>
            <a:pPr marR="0" lvl="0" algn="just">
              <a:lnSpc>
                <a:spcPct val="115000"/>
              </a:lnSpc>
              <a:spcBef>
                <a:spcPts val="0"/>
              </a:spcBef>
              <a:spcAft>
                <a:spcPts val="0"/>
              </a:spcAft>
              <a:tabLst>
                <a:tab pos="0" algn="l"/>
              </a:tabLst>
            </a:pPr>
            <a:endParaRPr lang="mn-MN" sz="1800" b="1" dirty="0">
              <a:effectLst/>
              <a:latin typeface="Arial" panose="020B0604020202020204" pitchFamily="34" charset="0"/>
              <a:cs typeface="Arial" panose="020B0604020202020204" pitchFamily="34" charset="0"/>
            </a:endParaRPr>
          </a:p>
          <a:p>
            <a:pPr marL="285750" marR="0" lvl="0" indent="-285750" algn="just">
              <a:lnSpc>
                <a:spcPct val="150000"/>
              </a:lnSpc>
              <a:spcBef>
                <a:spcPts val="0"/>
              </a:spcBef>
              <a:spcAft>
                <a:spcPts val="0"/>
              </a:spcAft>
              <a:buFont typeface="Arial" panose="020B0604020202020204" pitchFamily="34" charset="0"/>
              <a:buChar char="•"/>
              <a:tabLst>
                <a:tab pos="0" algn="l"/>
              </a:tabLst>
            </a:pPr>
            <a:r>
              <a:rPr lang="mn-MN" dirty="0">
                <a:latin typeface="Arial" panose="020B0604020202020204" pitchFamily="34" charset="0"/>
                <a:cs typeface="Arial" panose="020B0604020202020204" pitchFamily="34" charset="0"/>
              </a:rPr>
              <a:t>Сургалтын нэгж, ажилтан ажиллахаар батлагдсан боловч орон тоогоор ажиллуулаагүй; </a:t>
            </a:r>
          </a:p>
          <a:p>
            <a:pPr marL="285750" marR="0" lvl="0" indent="-285750" algn="just">
              <a:lnSpc>
                <a:spcPct val="150000"/>
              </a:lnSpc>
              <a:spcBef>
                <a:spcPts val="0"/>
              </a:spcBef>
              <a:spcAft>
                <a:spcPts val="0"/>
              </a:spcAft>
              <a:buFont typeface="Arial" panose="020B0604020202020204" pitchFamily="34" charset="0"/>
              <a:buChar char="•"/>
              <a:tabLst>
                <a:tab pos="0" algn="l"/>
              </a:tabLst>
            </a:pPr>
            <a:r>
              <a:rPr lang="mn-MN" dirty="0">
                <a:latin typeface="Arial" panose="020B0604020202020204" pitchFamily="34" charset="0"/>
                <a:cs typeface="Arial" panose="020B0604020202020204" pitchFamily="34" charset="0"/>
              </a:rPr>
              <a:t>Сургалт хариуцсан ажилтны чөлөөтэй байх /жирэмсний амралт, гадаад, дотоодын сургалтад хамрагдах гэх мэт/ хугацаанд нь сургалт хариуцсан ажилтанг орон тоогоор ажиллуулаагүй; </a:t>
            </a:r>
          </a:p>
          <a:p>
            <a:pPr marL="285750" marR="0" lvl="0" indent="-285750" algn="just">
              <a:lnSpc>
                <a:spcPct val="150000"/>
              </a:lnSpc>
              <a:spcBef>
                <a:spcPts val="0"/>
              </a:spcBef>
              <a:spcAft>
                <a:spcPts val="0"/>
              </a:spcAft>
              <a:buFont typeface="Arial" panose="020B0604020202020204" pitchFamily="34" charset="0"/>
              <a:buChar char="•"/>
              <a:tabLst>
                <a:tab pos="0" algn="l"/>
              </a:tabLst>
            </a:pPr>
            <a:r>
              <a:rPr lang="mn-MN" dirty="0">
                <a:latin typeface="Arial" panose="020B0604020202020204" pitchFamily="34" charset="0"/>
                <a:cs typeface="Arial" panose="020B0604020202020204" pitchFamily="34" charset="0"/>
              </a:rPr>
              <a:t>Сургалтын ажилтанд өөр ажил давхар хариуцуулах; </a:t>
            </a:r>
          </a:p>
          <a:p>
            <a:pPr marL="285750" marR="0" lvl="0" indent="-285750" algn="just">
              <a:lnSpc>
                <a:spcPct val="150000"/>
              </a:lnSpc>
              <a:spcBef>
                <a:spcPts val="0"/>
              </a:spcBef>
              <a:spcAft>
                <a:spcPts val="0"/>
              </a:spcAft>
              <a:buFont typeface="Arial" panose="020B0604020202020204" pitchFamily="34" charset="0"/>
              <a:buChar char="•"/>
              <a:tabLst>
                <a:tab pos="0" algn="l"/>
              </a:tabLst>
            </a:pPr>
            <a:r>
              <a:rPr lang="mn-MN" dirty="0">
                <a:latin typeface="Arial" panose="020B0604020202020204" pitchFamily="34" charset="0"/>
                <a:cs typeface="Arial" panose="020B0604020202020204" pitchFamily="34" charset="0"/>
              </a:rPr>
              <a:t>Бусад ажилтанд сургалтын асуудлыг давхар хариуцуулах; </a:t>
            </a:r>
          </a:p>
          <a:p>
            <a:pPr marL="285750" marR="0" lvl="0" indent="-285750" algn="just">
              <a:lnSpc>
                <a:spcPct val="150000"/>
              </a:lnSpc>
              <a:spcBef>
                <a:spcPts val="0"/>
              </a:spcBef>
              <a:spcAft>
                <a:spcPts val="0"/>
              </a:spcAft>
              <a:buFont typeface="Arial" panose="020B0604020202020204" pitchFamily="34" charset="0"/>
              <a:buChar char="•"/>
              <a:tabLst>
                <a:tab pos="0" algn="l"/>
              </a:tabLst>
            </a:pPr>
            <a:r>
              <a:rPr lang="mn-MN" dirty="0">
                <a:latin typeface="Arial" panose="020B0604020202020204" pitchFamily="34" charset="0"/>
                <a:cs typeface="Arial" panose="020B0604020202020204" pitchFamily="34" charset="0"/>
              </a:rPr>
              <a:t>Үндсэн мэргэшлийн сургалтад суралцагчийг сургалтын ажилтнаар ажиллуулах; </a:t>
            </a:r>
          </a:p>
          <a:p>
            <a:pPr marL="285750" marR="0" lvl="0" indent="-285750" algn="just">
              <a:lnSpc>
                <a:spcPct val="150000"/>
              </a:lnSpc>
              <a:spcBef>
                <a:spcPts val="0"/>
              </a:spcBef>
              <a:spcAft>
                <a:spcPts val="0"/>
              </a:spcAft>
              <a:buFont typeface="Arial" panose="020B0604020202020204" pitchFamily="34" charset="0"/>
              <a:buChar char="•"/>
              <a:tabLst>
                <a:tab pos="0" algn="l"/>
              </a:tabLst>
            </a:pPr>
            <a:r>
              <a:rPr lang="mn-MN" dirty="0">
                <a:latin typeface="Arial" panose="020B0604020202020204" pitchFamily="34" charset="0"/>
                <a:cs typeface="Arial" panose="020B0604020202020204" pitchFamily="34" charset="0"/>
              </a:rPr>
              <a:t>Сургалтын нэгжийн дарга, ажилтан тогтвор суурьшилтай ажиллахгүй, ойр ойрхон солигдох улмаар ажлын дадлага туршлага, ур чадвар дутагдаж төгсөлтийн дараах сургалтын өдөр тутмын үйл ажиллагаанд доголдол үүсч байна.</a:t>
            </a:r>
            <a:endParaRPr lang="mn-MN"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R="0" lvl="0" algn="just">
              <a:lnSpc>
                <a:spcPct val="115000"/>
              </a:lnSpc>
              <a:spcBef>
                <a:spcPts val="0"/>
              </a:spcBef>
              <a:spcAft>
                <a:spcPts val="0"/>
              </a:spcAft>
              <a:tabLst>
                <a:tab pos="0" algn="l"/>
              </a:tabLst>
            </a:pPr>
            <a:endParaRPr lang="en-US" sz="1800" b="1" dirty="0">
              <a:effectLst/>
              <a:latin typeface="Arial" panose="020B060402020202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E81AB959-00C8-4745-B5BA-3C245AD54CBE}"/>
              </a:ext>
            </a:extLst>
          </p:cNvPr>
          <p:cNvSpPr txBox="1"/>
          <p:nvPr/>
        </p:nvSpPr>
        <p:spPr>
          <a:xfrm>
            <a:off x="1065276" y="6307754"/>
            <a:ext cx="10669680" cy="461665"/>
          </a:xfrm>
          <a:prstGeom prst="rect">
            <a:avLst/>
          </a:prstGeom>
          <a:noFill/>
        </p:spPr>
        <p:txBody>
          <a:bodyPr wrap="square">
            <a:spAutoFit/>
          </a:bodyPr>
          <a:lstStyle/>
          <a:p>
            <a:r>
              <a:rPr lang="mn-MN" sz="1200" i="1" dirty="0">
                <a:latin typeface="Arial" panose="020B0604020202020204" pitchFamily="34" charset="0"/>
                <a:cs typeface="Arial" panose="020B0604020202020204" pitchFamily="34" charset="0"/>
              </a:rPr>
              <a:t>8.1.9-д сургалт эрхлэх байгууллагад тавигдах шаардлагад “батлагдсан орон тоо бүхий сургалтын нэгж эсхүл төгсөлтийн дараах сургалтын асуудал хариуцсан орон тооны ажилтантай байх”</a:t>
            </a:r>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967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sp>
        <p:nvSpPr>
          <p:cNvPr id="9" name="Text Placeholder 3">
            <a:extLst>
              <a:ext uri="{FF2B5EF4-FFF2-40B4-BE49-F238E27FC236}">
                <a16:creationId xmlns:a16="http://schemas.microsoft.com/office/drawing/2014/main" id="{D88C1A41-786D-4971-A871-13B4D73B655F}"/>
              </a:ext>
            </a:extLst>
          </p:cNvPr>
          <p:cNvSpPr>
            <a:spLocks noGrp="1"/>
          </p:cNvSpPr>
          <p:nvPr/>
        </p:nvSpPr>
        <p:spPr>
          <a:xfrm>
            <a:off x="1715498" y="2603431"/>
            <a:ext cx="9300911" cy="485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0"/>
              </a:spcBef>
              <a:spcAft>
                <a:spcPts val="0"/>
              </a:spcAft>
              <a:buClr>
                <a:schemeClr val="accent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1pPr>
            <a:lvl2pPr marL="1219170" marR="0" lvl="1" indent="-474121" algn="l" rtl="0">
              <a:lnSpc>
                <a:spcPct val="100000"/>
              </a:lnSpc>
              <a:spcBef>
                <a:spcPts val="800"/>
              </a:spcBef>
              <a:spcAft>
                <a:spcPts val="0"/>
              </a:spcAft>
              <a:buClr>
                <a:schemeClr val="accent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2pPr>
            <a:lvl3pPr marL="1828754" marR="0" lvl="2"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3pPr>
            <a:lvl4pPr marL="2438339" marR="0" lvl="3"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4pPr>
            <a:lvl5pPr marL="3047924" marR="0" lvl="4"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5pPr>
            <a:lvl6pPr marL="3657509" marR="0" lvl="5"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6pPr>
            <a:lvl7pPr marL="4267093" marR="0" lvl="6"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7pPr>
            <a:lvl8pPr marL="4876678" marR="0" lvl="7"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8pPr>
            <a:lvl9pPr marL="5486263" marR="0" lvl="8" indent="-474121" algn="l" rtl="0">
              <a:lnSpc>
                <a:spcPct val="100000"/>
              </a:lnSpc>
              <a:spcBef>
                <a:spcPts val="800"/>
              </a:spcBef>
              <a:spcAft>
                <a:spcPts val="80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9pPr>
          </a:lstStyle>
          <a:p>
            <a:pPr marL="135464" indent="0" algn="ctr">
              <a:buNone/>
            </a:pPr>
            <a:r>
              <a:rPr lang="mn-MN" sz="2400" b="1" dirty="0">
                <a:solidFill>
                  <a:srgbClr val="002060"/>
                </a:solidFill>
                <a:latin typeface="Arial" panose="020B0604020202020204" pitchFamily="34" charset="0"/>
                <a:ea typeface="Calibri" panose="020F0502020204030204" pitchFamily="34" charset="0"/>
                <a:cs typeface="Arial" panose="020B0604020202020204" pitchFamily="34" charset="0"/>
              </a:rPr>
              <a:t>УЛСЫН ТӨСВИЙН САНХҮҮЖИЛТЭЭР СУРАЛЦСАН ЭМНЭЛГИЙН МЭРГЭЖИЛТНИЙ ГЭРЭЭНИЙ ХЭРЭГЖИЛТ, АНХААРАХ АСУУДАЛ</a:t>
            </a:r>
            <a:endParaRPr lang="mn-MN" sz="2400" b="1" dirty="0">
              <a:solidFill>
                <a:srgbClr val="002060"/>
              </a:solidFill>
              <a:effectLst/>
              <a:latin typeface="Arial" panose="020B0604020202020204" pitchFamily="34" charset="0"/>
              <a:ea typeface="Calibri" panose="020F0502020204030204" pitchFamily="34" charset="0"/>
            </a:endParaRPr>
          </a:p>
          <a:p>
            <a:pPr algn="just"/>
            <a:endParaRPr lang="en-US"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60C6019-02D0-47E7-9BE5-465BB65D2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527" y="216655"/>
            <a:ext cx="598947" cy="684511"/>
          </a:xfrm>
          <a:prstGeom prst="rect">
            <a:avLst/>
          </a:prstGeom>
        </p:spPr>
      </p:pic>
      <p:pic>
        <p:nvPicPr>
          <p:cNvPr id="10" name="Picture 4" descr="Эрүүл мэндийн яам - Монгол улсын засгийн газар">
            <a:extLst>
              <a:ext uri="{FF2B5EF4-FFF2-40B4-BE49-F238E27FC236}">
                <a16:creationId xmlns:a16="http://schemas.microsoft.com/office/drawing/2014/main" id="{483AB69B-645B-4BF6-BFCA-23D90F612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39" y="253294"/>
            <a:ext cx="1498636" cy="6583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B9E60980-BEF9-40B1-8E00-E1962C6B1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5727" y="227168"/>
            <a:ext cx="8382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577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9478E-D431-4954-AD49-D6ABF3FBC93A}"/>
              </a:ext>
            </a:extLst>
          </p:cNvPr>
          <p:cNvSpPr>
            <a:spLocks noGrp="1"/>
          </p:cNvSpPr>
          <p:nvPr>
            <p:ph type="title"/>
          </p:nvPr>
        </p:nvSpPr>
        <p:spPr>
          <a:xfrm>
            <a:off x="528680" y="217259"/>
            <a:ext cx="11206276" cy="701675"/>
          </a:xfrm>
        </p:spPr>
        <p:txBody>
          <a:bodyPr>
            <a:noAutofit/>
          </a:bodyPr>
          <a:lstStyle/>
          <a:p>
            <a:pPr algn="ctr"/>
            <a:r>
              <a:rPr lang="mn-MN" sz="2000" b="1" dirty="0">
                <a:solidFill>
                  <a:srgbClr val="002060"/>
                </a:solidFill>
                <a:latin typeface="Arial" panose="020B0604020202020204" pitchFamily="34" charset="0"/>
                <a:ea typeface="Calibri" panose="020F0502020204030204" pitchFamily="34" charset="0"/>
                <a:cs typeface="Arial" panose="020B0604020202020204" pitchFamily="34" charset="0"/>
              </a:rPr>
              <a:t>ГЭРЭЭНИЙ ХЭРЭГЖИЛТ /2023 ОНД ТӨГССӨН/</a:t>
            </a:r>
            <a:endPar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graphicFrame>
        <p:nvGraphicFramePr>
          <p:cNvPr id="6" name="Table 5">
            <a:extLst>
              <a:ext uri="{FF2B5EF4-FFF2-40B4-BE49-F238E27FC236}">
                <a16:creationId xmlns:a16="http://schemas.microsoft.com/office/drawing/2014/main" id="{776FF220-EE60-4FC9-A4F2-6914225341D1}"/>
              </a:ext>
            </a:extLst>
          </p:cNvPr>
          <p:cNvGraphicFramePr>
            <a:graphicFrameLocks noGrp="1"/>
          </p:cNvGraphicFramePr>
          <p:nvPr>
            <p:extLst>
              <p:ext uri="{D42A27DB-BD31-4B8C-83A1-F6EECF244321}">
                <p14:modId xmlns:p14="http://schemas.microsoft.com/office/powerpoint/2010/main" val="458669969"/>
              </p:ext>
            </p:extLst>
          </p:nvPr>
        </p:nvGraphicFramePr>
        <p:xfrm>
          <a:off x="1251057" y="1009066"/>
          <a:ext cx="10434124" cy="5164764"/>
        </p:xfrm>
        <a:graphic>
          <a:graphicData uri="http://schemas.openxmlformats.org/drawingml/2006/table">
            <a:tbl>
              <a:tblPr>
                <a:tableStyleId>{616DA210-FB5B-4158-B5E0-FEB733F419BA}</a:tableStyleId>
              </a:tblPr>
              <a:tblGrid>
                <a:gridCol w="408061">
                  <a:extLst>
                    <a:ext uri="{9D8B030D-6E8A-4147-A177-3AD203B41FA5}">
                      <a16:colId xmlns:a16="http://schemas.microsoft.com/office/drawing/2014/main" val="2594661042"/>
                    </a:ext>
                  </a:extLst>
                </a:gridCol>
                <a:gridCol w="1213418">
                  <a:extLst>
                    <a:ext uri="{9D8B030D-6E8A-4147-A177-3AD203B41FA5}">
                      <a16:colId xmlns:a16="http://schemas.microsoft.com/office/drawing/2014/main" val="3920764283"/>
                    </a:ext>
                  </a:extLst>
                </a:gridCol>
                <a:gridCol w="895547">
                  <a:extLst>
                    <a:ext uri="{9D8B030D-6E8A-4147-A177-3AD203B41FA5}">
                      <a16:colId xmlns:a16="http://schemas.microsoft.com/office/drawing/2014/main" val="2527596964"/>
                    </a:ext>
                  </a:extLst>
                </a:gridCol>
                <a:gridCol w="942680">
                  <a:extLst>
                    <a:ext uri="{9D8B030D-6E8A-4147-A177-3AD203B41FA5}">
                      <a16:colId xmlns:a16="http://schemas.microsoft.com/office/drawing/2014/main" val="218015888"/>
                    </a:ext>
                  </a:extLst>
                </a:gridCol>
                <a:gridCol w="782425">
                  <a:extLst>
                    <a:ext uri="{9D8B030D-6E8A-4147-A177-3AD203B41FA5}">
                      <a16:colId xmlns:a16="http://schemas.microsoft.com/office/drawing/2014/main" val="3797756030"/>
                    </a:ext>
                  </a:extLst>
                </a:gridCol>
                <a:gridCol w="961534">
                  <a:extLst>
                    <a:ext uri="{9D8B030D-6E8A-4147-A177-3AD203B41FA5}">
                      <a16:colId xmlns:a16="http://schemas.microsoft.com/office/drawing/2014/main" val="4006349730"/>
                    </a:ext>
                  </a:extLst>
                </a:gridCol>
                <a:gridCol w="1093509">
                  <a:extLst>
                    <a:ext uri="{9D8B030D-6E8A-4147-A177-3AD203B41FA5}">
                      <a16:colId xmlns:a16="http://schemas.microsoft.com/office/drawing/2014/main" val="1639562971"/>
                    </a:ext>
                  </a:extLst>
                </a:gridCol>
                <a:gridCol w="838986">
                  <a:extLst>
                    <a:ext uri="{9D8B030D-6E8A-4147-A177-3AD203B41FA5}">
                      <a16:colId xmlns:a16="http://schemas.microsoft.com/office/drawing/2014/main" val="2477975720"/>
                    </a:ext>
                  </a:extLst>
                </a:gridCol>
                <a:gridCol w="1039453">
                  <a:extLst>
                    <a:ext uri="{9D8B030D-6E8A-4147-A177-3AD203B41FA5}">
                      <a16:colId xmlns:a16="http://schemas.microsoft.com/office/drawing/2014/main" val="3210383095"/>
                    </a:ext>
                  </a:extLst>
                </a:gridCol>
                <a:gridCol w="1253899">
                  <a:extLst>
                    <a:ext uri="{9D8B030D-6E8A-4147-A177-3AD203B41FA5}">
                      <a16:colId xmlns:a16="http://schemas.microsoft.com/office/drawing/2014/main" val="3141422361"/>
                    </a:ext>
                  </a:extLst>
                </a:gridCol>
                <a:gridCol w="1004612">
                  <a:extLst>
                    <a:ext uri="{9D8B030D-6E8A-4147-A177-3AD203B41FA5}">
                      <a16:colId xmlns:a16="http://schemas.microsoft.com/office/drawing/2014/main" val="4270309394"/>
                    </a:ext>
                  </a:extLst>
                </a:gridCol>
              </a:tblGrid>
              <a:tr h="60961">
                <a:tc rowSpan="2">
                  <a:txBody>
                    <a:bodyPr/>
                    <a:lstStyle/>
                    <a:p>
                      <a:pPr algn="ctr" fontAlgn="ctr"/>
                      <a:r>
                        <a:rPr lang="en-US"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rowSpan="2">
                  <a:txBody>
                    <a:bodyPr/>
                    <a:lstStyle/>
                    <a:p>
                      <a:pPr algn="ctr" fontAlgn="ctr"/>
                      <a:r>
                        <a:rPr lang="mn-MN" sz="1200" u="none" strike="noStrike" dirty="0">
                          <a:effectLst/>
                          <a:latin typeface="Arial" panose="020B0604020202020204" pitchFamily="34" charset="0"/>
                          <a:cs typeface="Arial" panose="020B0604020202020204" pitchFamily="34" charset="0"/>
                        </a:rPr>
                        <a:t>Аймаг</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rowSpan="2">
                  <a:txBody>
                    <a:bodyPr/>
                    <a:lstStyle/>
                    <a:p>
                      <a:pPr algn="ctr" fontAlgn="ctr"/>
                      <a:r>
                        <a:rPr lang="mn-MN" sz="1200" u="none" strike="noStrike" dirty="0">
                          <a:effectLst/>
                          <a:latin typeface="Arial" panose="020B0604020202020204" pitchFamily="34" charset="0"/>
                          <a:cs typeface="Arial" panose="020B0604020202020204" pitchFamily="34" charset="0"/>
                        </a:rPr>
                        <a:t>Төгссөн тоо</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rowSpan="2">
                  <a:txBody>
                    <a:bodyPr/>
                    <a:lstStyle/>
                    <a:p>
                      <a:pPr algn="ctr" fontAlgn="ctr"/>
                      <a:r>
                        <a:rPr lang="mn-MN" sz="1200" u="none" strike="noStrike">
                          <a:effectLst/>
                          <a:latin typeface="Arial" panose="020B0604020202020204" pitchFamily="34" charset="0"/>
                          <a:cs typeface="Arial" panose="020B0604020202020204" pitchFamily="34" charset="0"/>
                        </a:rPr>
                        <a:t>Гэрээний хэрэгжилт хэвийн </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rowSpan="2">
                  <a:txBody>
                    <a:bodyPr/>
                    <a:lstStyle/>
                    <a:p>
                      <a:pPr algn="ctr" fontAlgn="ctr"/>
                      <a:r>
                        <a:rPr lang="mn-MN" sz="1200" u="none" strike="noStrike" dirty="0">
                          <a:effectLst/>
                          <a:latin typeface="Arial" panose="020B0604020202020204" pitchFamily="34" charset="0"/>
                          <a:cs typeface="Arial" panose="020B0604020202020204" pitchFamily="34" charset="0"/>
                        </a:rPr>
                        <a:t>Зөрчилтэй</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gridSpan="6">
                  <a:txBody>
                    <a:bodyPr/>
                    <a:lstStyle/>
                    <a:p>
                      <a:pPr algn="ctr" fontAlgn="ctr"/>
                      <a:r>
                        <a:rPr lang="mn-MN" sz="1200" u="none" strike="noStrike" dirty="0">
                          <a:effectLst/>
                          <a:latin typeface="Arial" panose="020B0604020202020204" pitchFamily="34" charset="0"/>
                          <a:cs typeface="Arial" panose="020B0604020202020204" pitchFamily="34" charset="0"/>
                        </a:rPr>
                        <a:t> ЗӨРЧИЛТЭЙ</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4432030"/>
                  </a:ext>
                </a:extLst>
              </a:tr>
              <a:tr h="74631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ru-RU" sz="1050" u="none" strike="noStrike" dirty="0">
                          <a:effectLst/>
                          <a:latin typeface="Arial" panose="020B0604020202020204" pitchFamily="34" charset="0"/>
                          <a:cs typeface="Arial" panose="020B0604020202020204" pitchFamily="34" charset="0"/>
                        </a:rPr>
                        <a:t>Захиалагч ЭМБ-д орон тоо байхгүй </a:t>
                      </a:r>
                      <a:endParaRPr lang="ru-RU" sz="105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mn-MN" sz="1050" u="none" strike="noStrike" dirty="0">
                          <a:effectLst/>
                          <a:latin typeface="Arial" panose="020B0604020202020204" pitchFamily="34" charset="0"/>
                          <a:cs typeface="Arial" panose="020B0604020202020204" pitchFamily="34" charset="0"/>
                        </a:rPr>
                        <a:t>Гэрээний хугацаа дуусгаагүй явсан, ажлаас чөлөөлөгдсөн</a:t>
                      </a:r>
                      <a:endParaRPr lang="mn-MN" sz="105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mn-MN" sz="1050" u="none" strike="noStrike" dirty="0">
                          <a:effectLst/>
                          <a:latin typeface="Arial" panose="020B0604020202020204" pitchFamily="34" charset="0"/>
                          <a:cs typeface="Arial" panose="020B0604020202020204" pitchFamily="34" charset="0"/>
                        </a:rPr>
                        <a:t>Удаан хугацаагаар эмчилгээ хийлгэж байгаа</a:t>
                      </a:r>
                      <a:endParaRPr lang="mn-MN" sz="105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mn-MN" sz="1050" u="none" strike="noStrike" dirty="0">
                          <a:effectLst/>
                          <a:latin typeface="Arial" panose="020B0604020202020204" pitchFamily="34" charset="0"/>
                          <a:cs typeface="Arial" panose="020B0604020202020204" pitchFamily="34" charset="0"/>
                        </a:rPr>
                        <a:t>Гэр бүлийн шатгаан, өөр орон нутагт ажиллаж байгаа</a:t>
                      </a:r>
                      <a:endParaRPr lang="mn-MN" sz="105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mn-MN" sz="1050" u="none" strike="noStrike">
                          <a:effectLst/>
                          <a:latin typeface="Arial" panose="020B0604020202020204" pitchFamily="34" charset="0"/>
                          <a:cs typeface="Arial" panose="020B0604020202020204" pitchFamily="34" charset="0"/>
                        </a:rPr>
                        <a:t>Хувийн шалтгааны улмаас /ар гэрийн/ ажлаасаа гарсан, УБ шилжсэн</a:t>
                      </a:r>
                      <a:endParaRPr lang="mn-MN" sz="105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mn-MN" sz="1050" u="none" strike="noStrike" dirty="0">
                          <a:effectLst/>
                          <a:latin typeface="Arial" panose="020B0604020202020204" pitchFamily="34" charset="0"/>
                          <a:cs typeface="Arial" panose="020B0604020202020204" pitchFamily="34" charset="0"/>
                        </a:rPr>
                        <a:t>Огт ирж ажиллаагүй</a:t>
                      </a:r>
                      <a:endParaRPr lang="mn-MN" sz="105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extLst>
                  <a:ext uri="{0D108BD9-81ED-4DB2-BD59-A6C34878D82A}">
                    <a16:rowId xmlns:a16="http://schemas.microsoft.com/office/drawing/2014/main" val="3720376842"/>
                  </a:ext>
                </a:extLst>
              </a:tr>
              <a:tr h="142060">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l" fontAlgn="b"/>
                      <a:r>
                        <a:rPr lang="mn-MN" sz="1200" u="none" strike="noStrike" dirty="0">
                          <a:effectLst/>
                          <a:latin typeface="Arial" panose="020B0604020202020204" pitchFamily="34" charset="0"/>
                          <a:cs typeface="Arial" panose="020B0604020202020204" pitchFamily="34" charset="0"/>
                        </a:rPr>
                        <a:t>Архангай</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b">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mn-MN"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extLst>
                  <a:ext uri="{0D108BD9-81ED-4DB2-BD59-A6C34878D82A}">
                    <a16:rowId xmlns:a16="http://schemas.microsoft.com/office/drawing/2014/main" val="2235180260"/>
                  </a:ext>
                </a:extLst>
              </a:tr>
              <a:tr h="142060">
                <a:tc>
                  <a:txBody>
                    <a:bodyPr/>
                    <a:lstStyle/>
                    <a:p>
                      <a:pPr algn="ctr" fontAlgn="ctr"/>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l" fontAlgn="b"/>
                      <a:r>
                        <a:rPr lang="mn-MN" sz="1200" u="none" strike="noStrike" dirty="0">
                          <a:effectLst/>
                          <a:latin typeface="Arial" panose="020B0604020202020204" pitchFamily="34" charset="0"/>
                          <a:cs typeface="Arial" panose="020B0604020202020204" pitchFamily="34" charset="0"/>
                        </a:rPr>
                        <a:t>Баян-Өлгий</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b">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extLst>
                  <a:ext uri="{0D108BD9-81ED-4DB2-BD59-A6C34878D82A}">
                    <a16:rowId xmlns:a16="http://schemas.microsoft.com/office/drawing/2014/main" val="688279225"/>
                  </a:ext>
                </a:extLst>
              </a:tr>
              <a:tr h="142060">
                <a:tc>
                  <a:txBody>
                    <a:bodyPr/>
                    <a:lstStyle/>
                    <a:p>
                      <a:pPr algn="ctr" fontAlgn="ctr"/>
                      <a:r>
                        <a:rPr lang="en-US" sz="1200" u="none" strike="noStrike" dirty="0">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l" fontAlgn="b"/>
                      <a:r>
                        <a:rPr lang="mn-MN" sz="1200" u="none" strike="noStrike" dirty="0">
                          <a:effectLst/>
                          <a:latin typeface="Arial" panose="020B0604020202020204" pitchFamily="34" charset="0"/>
                          <a:cs typeface="Arial" panose="020B0604020202020204" pitchFamily="34" charset="0"/>
                        </a:rPr>
                        <a:t>Баянхонгор </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b">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extLst>
                  <a:ext uri="{0D108BD9-81ED-4DB2-BD59-A6C34878D82A}">
                    <a16:rowId xmlns:a16="http://schemas.microsoft.com/office/drawing/2014/main" val="1088618418"/>
                  </a:ext>
                </a:extLst>
              </a:tr>
              <a:tr h="142060">
                <a:tc>
                  <a:txBody>
                    <a:bodyPr/>
                    <a:lstStyle/>
                    <a:p>
                      <a:pPr algn="ctr" fontAlgn="ctr"/>
                      <a:r>
                        <a:rPr lang="en-US" sz="1200" u="none" strike="noStrike">
                          <a:effectLst/>
                          <a:latin typeface="Arial" panose="020B0604020202020204" pitchFamily="34" charset="0"/>
                          <a:cs typeface="Arial" panose="020B0604020202020204" pitchFamily="34" charset="0"/>
                        </a:rPr>
                        <a:t>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l" fontAlgn="b"/>
                      <a:r>
                        <a:rPr lang="mn-MN" sz="1200" u="none" strike="noStrike">
                          <a:effectLst/>
                          <a:latin typeface="Arial" panose="020B0604020202020204" pitchFamily="34" charset="0"/>
                          <a:cs typeface="Arial" panose="020B0604020202020204" pitchFamily="34" charset="0"/>
                        </a:rPr>
                        <a:t>Булган</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b"/>
                </a:tc>
                <a:tc>
                  <a:txBody>
                    <a:bodyPr/>
                    <a:lstStyle/>
                    <a:p>
                      <a:pPr algn="ctr" fontAlgn="ctr"/>
                      <a:r>
                        <a:rPr lang="en-US" sz="1200" u="none" strike="noStrike">
                          <a:effectLst/>
                          <a:latin typeface="Arial" panose="020B0604020202020204" pitchFamily="34" charset="0"/>
                          <a:cs typeface="Arial" panose="020B0604020202020204" pitchFamily="34" charset="0"/>
                        </a:rPr>
                        <a:t>7</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7</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mn-MN"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extLst>
                  <a:ext uri="{0D108BD9-81ED-4DB2-BD59-A6C34878D82A}">
                    <a16:rowId xmlns:a16="http://schemas.microsoft.com/office/drawing/2014/main" val="914469743"/>
                  </a:ext>
                </a:extLst>
              </a:tr>
              <a:tr h="142060">
                <a:tc>
                  <a:txBody>
                    <a:bodyPr/>
                    <a:lstStyle/>
                    <a:p>
                      <a:pPr algn="ctr" fontAlgn="ctr"/>
                      <a:r>
                        <a:rPr lang="en-US" sz="1200" u="none" strike="noStrike" dirty="0">
                          <a:effectLst/>
                          <a:latin typeface="Arial" panose="020B0604020202020204" pitchFamily="34" charset="0"/>
                          <a:cs typeface="Arial" panose="020B0604020202020204" pitchFamily="34" charset="0"/>
                        </a:rPr>
                        <a:t>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l" fontAlgn="b"/>
                      <a:r>
                        <a:rPr lang="mn-MN" sz="1200" u="none" strike="noStrike" dirty="0">
                          <a:effectLst/>
                          <a:latin typeface="Arial" panose="020B0604020202020204" pitchFamily="34" charset="0"/>
                          <a:cs typeface="Arial" panose="020B0604020202020204" pitchFamily="34" charset="0"/>
                        </a:rPr>
                        <a:t>Говь-Алтай</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b">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extLst>
                  <a:ext uri="{0D108BD9-81ED-4DB2-BD59-A6C34878D82A}">
                    <a16:rowId xmlns:a16="http://schemas.microsoft.com/office/drawing/2014/main" val="578817139"/>
                  </a:ext>
                </a:extLst>
              </a:tr>
              <a:tr h="142060">
                <a:tc>
                  <a:txBody>
                    <a:bodyPr/>
                    <a:lstStyle/>
                    <a:p>
                      <a:pPr algn="ctr" fontAlgn="ctr"/>
                      <a:r>
                        <a:rPr lang="en-US" sz="1200" u="none" strike="noStrike">
                          <a:effectLst/>
                          <a:latin typeface="Arial" panose="020B0604020202020204" pitchFamily="34" charset="0"/>
                          <a:cs typeface="Arial" panose="020B0604020202020204" pitchFamily="34" charset="0"/>
                        </a:rPr>
                        <a:t>6</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l" fontAlgn="b"/>
                      <a:r>
                        <a:rPr lang="mn-MN" sz="1200" u="none" strike="noStrike">
                          <a:effectLst/>
                          <a:latin typeface="Arial" panose="020B0604020202020204" pitchFamily="34" charset="0"/>
                          <a:cs typeface="Arial" panose="020B0604020202020204" pitchFamily="34" charset="0"/>
                        </a:rPr>
                        <a:t>Говьсүмбэр</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b"/>
                </a:tc>
                <a:tc>
                  <a:txBody>
                    <a:bodyPr/>
                    <a:lstStyle/>
                    <a:p>
                      <a:pPr algn="ctr" fontAlgn="ctr"/>
                      <a:r>
                        <a:rPr lang="en-US" sz="1200" u="none" strike="noStrike">
                          <a:effectLst/>
                          <a:latin typeface="Arial" panose="020B0604020202020204" pitchFamily="34" charset="0"/>
                          <a:cs typeface="Arial" panose="020B0604020202020204" pitchFamily="34" charset="0"/>
                        </a:rPr>
                        <a:t>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mn-MN"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extLst>
                  <a:ext uri="{0D108BD9-81ED-4DB2-BD59-A6C34878D82A}">
                    <a16:rowId xmlns:a16="http://schemas.microsoft.com/office/drawing/2014/main" val="1668931076"/>
                  </a:ext>
                </a:extLst>
              </a:tr>
              <a:tr h="142060">
                <a:tc>
                  <a:txBody>
                    <a:bodyPr/>
                    <a:lstStyle/>
                    <a:p>
                      <a:pPr algn="ctr" fontAlgn="ctr"/>
                      <a:r>
                        <a:rPr lang="en-US" sz="1200" u="none" strike="noStrike">
                          <a:effectLst/>
                          <a:latin typeface="Arial" panose="020B0604020202020204" pitchFamily="34" charset="0"/>
                          <a:cs typeface="Arial" panose="020B0604020202020204" pitchFamily="34" charset="0"/>
                        </a:rPr>
                        <a:t>7</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l" fontAlgn="b"/>
                      <a:r>
                        <a:rPr lang="mn-MN" sz="1200" u="none" strike="noStrike">
                          <a:effectLst/>
                          <a:latin typeface="Arial" panose="020B0604020202020204" pitchFamily="34" charset="0"/>
                          <a:cs typeface="Arial" panose="020B0604020202020204" pitchFamily="34" charset="0"/>
                        </a:rPr>
                        <a:t>Дархан-Уул</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b"/>
                </a:tc>
                <a:tc>
                  <a:txBody>
                    <a:bodyPr/>
                    <a:lstStyle/>
                    <a:p>
                      <a:pPr algn="ctr" fontAlgn="ctr"/>
                      <a:r>
                        <a:rPr lang="en-US" sz="1200" u="none" strike="noStrike">
                          <a:effectLst/>
                          <a:latin typeface="Arial" panose="020B0604020202020204" pitchFamily="34" charset="0"/>
                          <a:cs typeface="Arial" panose="020B0604020202020204" pitchFamily="34" charset="0"/>
                        </a:rPr>
                        <a:t>7</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7</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mn-MN"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extLst>
                  <a:ext uri="{0D108BD9-81ED-4DB2-BD59-A6C34878D82A}">
                    <a16:rowId xmlns:a16="http://schemas.microsoft.com/office/drawing/2014/main" val="2239354755"/>
                  </a:ext>
                </a:extLst>
              </a:tr>
              <a:tr h="142060">
                <a:tc>
                  <a:txBody>
                    <a:bodyPr/>
                    <a:lstStyle/>
                    <a:p>
                      <a:pPr algn="ctr" fontAlgn="ctr"/>
                      <a:r>
                        <a:rPr lang="en-US" sz="1200" u="none" strike="noStrike" dirty="0">
                          <a:effectLst/>
                          <a:latin typeface="Arial" panose="020B0604020202020204" pitchFamily="34" charset="0"/>
                          <a:cs typeface="Arial" panose="020B0604020202020204" pitchFamily="34" charset="0"/>
                        </a:rPr>
                        <a:t>8</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l" fontAlgn="b"/>
                      <a:r>
                        <a:rPr lang="mn-MN" sz="1200" u="none" strike="noStrike" dirty="0">
                          <a:effectLst/>
                          <a:latin typeface="Arial" panose="020B0604020202020204" pitchFamily="34" charset="0"/>
                          <a:cs typeface="Arial" panose="020B0604020202020204" pitchFamily="34" charset="0"/>
                        </a:rPr>
                        <a:t>Дорноговь </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b">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6</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extLst>
                  <a:ext uri="{0D108BD9-81ED-4DB2-BD59-A6C34878D82A}">
                    <a16:rowId xmlns:a16="http://schemas.microsoft.com/office/drawing/2014/main" val="1766150934"/>
                  </a:ext>
                </a:extLst>
              </a:tr>
              <a:tr h="142060">
                <a:tc>
                  <a:txBody>
                    <a:bodyPr/>
                    <a:lstStyle/>
                    <a:p>
                      <a:pPr algn="ctr" fontAlgn="ctr"/>
                      <a:r>
                        <a:rPr lang="en-US" sz="1200" u="none" strike="noStrike" dirty="0">
                          <a:effectLst/>
                          <a:latin typeface="Arial" panose="020B0604020202020204" pitchFamily="34" charset="0"/>
                          <a:cs typeface="Arial" panose="020B0604020202020204" pitchFamily="34" charset="0"/>
                        </a:rPr>
                        <a:t>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l" fontAlgn="b"/>
                      <a:r>
                        <a:rPr lang="mn-MN" sz="1200" u="none" strike="noStrike" dirty="0">
                          <a:effectLst/>
                          <a:latin typeface="Arial" panose="020B0604020202020204" pitchFamily="34" charset="0"/>
                          <a:cs typeface="Arial" panose="020B0604020202020204" pitchFamily="34" charset="0"/>
                        </a:rPr>
                        <a:t>Дорнод</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b">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extLst>
                  <a:ext uri="{0D108BD9-81ED-4DB2-BD59-A6C34878D82A}">
                    <a16:rowId xmlns:a16="http://schemas.microsoft.com/office/drawing/2014/main" val="4174932982"/>
                  </a:ext>
                </a:extLst>
              </a:tr>
              <a:tr h="142060">
                <a:tc>
                  <a:txBody>
                    <a:bodyPr/>
                    <a:lstStyle/>
                    <a:p>
                      <a:pPr algn="ctr" fontAlgn="ctr"/>
                      <a:r>
                        <a:rPr lang="en-US" sz="1200" u="none" strike="noStrike">
                          <a:effectLst/>
                          <a:latin typeface="Arial" panose="020B0604020202020204" pitchFamily="34" charset="0"/>
                          <a:cs typeface="Arial" panose="020B0604020202020204" pitchFamily="34" charset="0"/>
                        </a:rPr>
                        <a:t>10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l" fontAlgn="b"/>
                      <a:r>
                        <a:rPr lang="mn-MN" sz="1200" u="none" strike="noStrike">
                          <a:effectLst/>
                          <a:latin typeface="Arial" panose="020B0604020202020204" pitchFamily="34" charset="0"/>
                          <a:cs typeface="Arial" panose="020B0604020202020204" pitchFamily="34" charset="0"/>
                        </a:rPr>
                        <a:t>Дундговь </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b"/>
                </a:tc>
                <a:tc>
                  <a:txBody>
                    <a:bodyPr/>
                    <a:lstStyle/>
                    <a:p>
                      <a:pPr algn="ctr" fontAlgn="ctr"/>
                      <a:r>
                        <a:rPr lang="en-US" sz="1200" u="none" strike="noStrike">
                          <a:effectLst/>
                          <a:latin typeface="Arial" panose="020B0604020202020204" pitchFamily="34" charset="0"/>
                          <a:cs typeface="Arial" panose="020B0604020202020204" pitchFamily="34" charset="0"/>
                        </a:rPr>
                        <a:t>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mn-MN"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extLst>
                  <a:ext uri="{0D108BD9-81ED-4DB2-BD59-A6C34878D82A}">
                    <a16:rowId xmlns:a16="http://schemas.microsoft.com/office/drawing/2014/main" val="3479319623"/>
                  </a:ext>
                </a:extLst>
              </a:tr>
              <a:tr h="142060">
                <a:tc>
                  <a:txBody>
                    <a:bodyPr/>
                    <a:lstStyle/>
                    <a:p>
                      <a:pPr algn="ctr" fontAlgn="ctr"/>
                      <a:r>
                        <a:rPr lang="en-US" sz="1200" u="none" strike="noStrike">
                          <a:effectLst/>
                          <a:latin typeface="Arial" panose="020B0604020202020204" pitchFamily="34" charset="0"/>
                          <a:cs typeface="Arial" panose="020B0604020202020204" pitchFamily="34" charset="0"/>
                        </a:rPr>
                        <a:t>11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l" fontAlgn="b"/>
                      <a:r>
                        <a:rPr lang="mn-MN" sz="1200" u="none" strike="noStrike">
                          <a:effectLst/>
                          <a:latin typeface="Arial" panose="020B0604020202020204" pitchFamily="34" charset="0"/>
                          <a:cs typeface="Arial" panose="020B0604020202020204" pitchFamily="34" charset="0"/>
                        </a:rPr>
                        <a:t>Завхан</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b"/>
                </a:tc>
                <a:tc>
                  <a:txBody>
                    <a:bodyPr/>
                    <a:lstStyle/>
                    <a:p>
                      <a:pPr algn="ctr" fontAlgn="ctr"/>
                      <a:r>
                        <a:rPr lang="en-US" sz="1200" u="none" strike="noStrike">
                          <a:effectLst/>
                          <a:latin typeface="Arial" panose="020B0604020202020204" pitchFamily="34" charset="0"/>
                          <a:cs typeface="Arial" panose="020B0604020202020204" pitchFamily="34" charset="0"/>
                        </a:rPr>
                        <a:t>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mn-MN"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extLst>
                  <a:ext uri="{0D108BD9-81ED-4DB2-BD59-A6C34878D82A}">
                    <a16:rowId xmlns:a16="http://schemas.microsoft.com/office/drawing/2014/main" val="1775676523"/>
                  </a:ext>
                </a:extLst>
              </a:tr>
              <a:tr h="171760">
                <a:tc>
                  <a:txBody>
                    <a:bodyPr/>
                    <a:lstStyle/>
                    <a:p>
                      <a:pPr algn="ctr" fontAlgn="ctr"/>
                      <a:r>
                        <a:rPr lang="en-US" sz="1200" u="none" strike="noStrike" dirty="0">
                          <a:effectLst/>
                          <a:latin typeface="Arial" panose="020B0604020202020204" pitchFamily="34" charset="0"/>
                          <a:cs typeface="Arial" panose="020B0604020202020204" pitchFamily="34" charset="0"/>
                        </a:rPr>
                        <a:t>12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l" fontAlgn="b"/>
                      <a:r>
                        <a:rPr lang="mn-MN" sz="1200" u="none" strike="noStrike" dirty="0">
                          <a:effectLst/>
                          <a:latin typeface="Arial" panose="020B0604020202020204" pitchFamily="34" charset="0"/>
                          <a:cs typeface="Arial" panose="020B0604020202020204" pitchFamily="34" charset="0"/>
                        </a:rPr>
                        <a:t>Орхон</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b">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mn-MN" sz="1200" u="none" strike="noStrike" dirty="0">
                          <a:effectLst/>
                          <a:latin typeface="Arial" panose="020B0604020202020204" pitchFamily="34" charset="0"/>
                          <a:cs typeface="Arial" panose="020B0604020202020204" pitchFamily="34" charset="0"/>
                        </a:rPr>
                        <a:t>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mn-MN"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extLst>
                  <a:ext uri="{0D108BD9-81ED-4DB2-BD59-A6C34878D82A}">
                    <a16:rowId xmlns:a16="http://schemas.microsoft.com/office/drawing/2014/main" val="4135582228"/>
                  </a:ext>
                </a:extLst>
              </a:tr>
              <a:tr h="142060">
                <a:tc>
                  <a:txBody>
                    <a:bodyPr/>
                    <a:lstStyle/>
                    <a:p>
                      <a:pPr algn="ctr" fontAlgn="ctr"/>
                      <a:r>
                        <a:rPr lang="en-US" sz="1200" u="none" strike="noStrike" dirty="0">
                          <a:effectLst/>
                          <a:latin typeface="Arial" panose="020B0604020202020204" pitchFamily="34" charset="0"/>
                          <a:cs typeface="Arial" panose="020B0604020202020204" pitchFamily="34" charset="0"/>
                        </a:rPr>
                        <a:t>13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l" fontAlgn="b"/>
                      <a:r>
                        <a:rPr lang="mn-MN" sz="1200" u="none" strike="noStrike" dirty="0">
                          <a:effectLst/>
                          <a:latin typeface="Arial" panose="020B0604020202020204" pitchFamily="34" charset="0"/>
                          <a:cs typeface="Arial" panose="020B0604020202020204" pitchFamily="34" charset="0"/>
                        </a:rPr>
                        <a:t>Өвөрхангай </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b">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mn-MN"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extLst>
                  <a:ext uri="{0D108BD9-81ED-4DB2-BD59-A6C34878D82A}">
                    <a16:rowId xmlns:a16="http://schemas.microsoft.com/office/drawing/2014/main" val="1288692889"/>
                  </a:ext>
                </a:extLst>
              </a:tr>
              <a:tr h="142060">
                <a:tc>
                  <a:txBody>
                    <a:bodyPr/>
                    <a:lstStyle/>
                    <a:p>
                      <a:pPr algn="ctr" fontAlgn="ctr"/>
                      <a:r>
                        <a:rPr lang="en-US" sz="1200" u="none" strike="noStrike">
                          <a:effectLst/>
                          <a:latin typeface="Arial" panose="020B0604020202020204" pitchFamily="34" charset="0"/>
                          <a:cs typeface="Arial" panose="020B0604020202020204" pitchFamily="34" charset="0"/>
                        </a:rPr>
                        <a:t>14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l" fontAlgn="b"/>
                      <a:r>
                        <a:rPr lang="mn-MN" sz="1200" u="none" strike="noStrike">
                          <a:effectLst/>
                          <a:latin typeface="Arial" panose="020B0604020202020204" pitchFamily="34" charset="0"/>
                          <a:cs typeface="Arial" panose="020B0604020202020204" pitchFamily="34" charset="0"/>
                        </a:rPr>
                        <a:t>Өмнөговь</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b"/>
                </a:tc>
                <a:tc>
                  <a:txBody>
                    <a:bodyPr/>
                    <a:lstStyle/>
                    <a:p>
                      <a:pPr algn="ctr" fontAlgn="ctr"/>
                      <a:r>
                        <a:rPr lang="en-US" sz="1200" u="none" strike="noStrike">
                          <a:effectLst/>
                          <a:latin typeface="Arial" panose="020B0604020202020204" pitchFamily="34" charset="0"/>
                          <a:cs typeface="Arial" panose="020B0604020202020204" pitchFamily="34" charset="0"/>
                        </a:rPr>
                        <a:t>6</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6</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mn-MN"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extLst>
                  <a:ext uri="{0D108BD9-81ED-4DB2-BD59-A6C34878D82A}">
                    <a16:rowId xmlns:a16="http://schemas.microsoft.com/office/drawing/2014/main" val="3483931100"/>
                  </a:ext>
                </a:extLst>
              </a:tr>
              <a:tr h="142060">
                <a:tc>
                  <a:txBody>
                    <a:bodyPr/>
                    <a:lstStyle/>
                    <a:p>
                      <a:pPr algn="ctr" fontAlgn="ctr"/>
                      <a:r>
                        <a:rPr lang="en-US" sz="1200" u="none" strike="noStrike" dirty="0">
                          <a:effectLst/>
                          <a:latin typeface="Arial" panose="020B0604020202020204" pitchFamily="34" charset="0"/>
                          <a:cs typeface="Arial" panose="020B0604020202020204" pitchFamily="34" charset="0"/>
                        </a:rPr>
                        <a:t>15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l" fontAlgn="b"/>
                      <a:r>
                        <a:rPr lang="mn-MN" sz="1200" u="none" strike="noStrike" dirty="0">
                          <a:effectLst/>
                          <a:latin typeface="Arial" panose="020B0604020202020204" pitchFamily="34" charset="0"/>
                          <a:cs typeface="Arial" panose="020B0604020202020204" pitchFamily="34" charset="0"/>
                        </a:rPr>
                        <a:t>Сүхбаатар</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b">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extLst>
                  <a:ext uri="{0D108BD9-81ED-4DB2-BD59-A6C34878D82A}">
                    <a16:rowId xmlns:a16="http://schemas.microsoft.com/office/drawing/2014/main" val="374797194"/>
                  </a:ext>
                </a:extLst>
              </a:tr>
              <a:tr h="142060">
                <a:tc>
                  <a:txBody>
                    <a:bodyPr/>
                    <a:lstStyle/>
                    <a:p>
                      <a:pPr algn="ctr" fontAlgn="ctr"/>
                      <a:r>
                        <a:rPr lang="en-US" sz="1200" u="none" strike="noStrike">
                          <a:effectLst/>
                          <a:latin typeface="Arial" panose="020B0604020202020204" pitchFamily="34" charset="0"/>
                          <a:cs typeface="Arial" panose="020B0604020202020204" pitchFamily="34" charset="0"/>
                        </a:rPr>
                        <a:t>16</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l" fontAlgn="b"/>
                      <a:r>
                        <a:rPr lang="mn-MN" sz="1200" u="none" strike="noStrike">
                          <a:effectLst/>
                          <a:latin typeface="Arial" panose="020B0604020202020204" pitchFamily="34" charset="0"/>
                          <a:cs typeface="Arial" panose="020B0604020202020204" pitchFamily="34" charset="0"/>
                        </a:rPr>
                        <a:t>Сэлэнгэ</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b">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6</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extLst>
                  <a:ext uri="{0D108BD9-81ED-4DB2-BD59-A6C34878D82A}">
                    <a16:rowId xmlns:a16="http://schemas.microsoft.com/office/drawing/2014/main" val="49051639"/>
                  </a:ext>
                </a:extLst>
              </a:tr>
              <a:tr h="142060">
                <a:tc>
                  <a:txBody>
                    <a:bodyPr/>
                    <a:lstStyle/>
                    <a:p>
                      <a:pPr algn="ctr" fontAlgn="ctr"/>
                      <a:r>
                        <a:rPr lang="en-US" sz="1200" u="none" strike="noStrike" dirty="0">
                          <a:effectLst/>
                          <a:latin typeface="Arial" panose="020B0604020202020204" pitchFamily="34" charset="0"/>
                          <a:cs typeface="Arial" panose="020B0604020202020204" pitchFamily="34" charset="0"/>
                        </a:rPr>
                        <a:t>17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l" fontAlgn="b"/>
                      <a:r>
                        <a:rPr lang="mn-MN" sz="1200" u="none" strike="noStrike" dirty="0">
                          <a:effectLst/>
                          <a:latin typeface="Arial" panose="020B0604020202020204" pitchFamily="34" charset="0"/>
                          <a:cs typeface="Arial" panose="020B0604020202020204" pitchFamily="34" charset="0"/>
                        </a:rPr>
                        <a:t>Төв</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b">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extLst>
                  <a:ext uri="{0D108BD9-81ED-4DB2-BD59-A6C34878D82A}">
                    <a16:rowId xmlns:a16="http://schemas.microsoft.com/office/drawing/2014/main" val="465481020"/>
                  </a:ext>
                </a:extLst>
              </a:tr>
              <a:tr h="142060">
                <a:tc>
                  <a:txBody>
                    <a:bodyPr/>
                    <a:lstStyle/>
                    <a:p>
                      <a:pPr algn="ctr" fontAlgn="ctr"/>
                      <a:r>
                        <a:rPr lang="en-US" sz="1200" u="none" strike="noStrike">
                          <a:effectLst/>
                          <a:latin typeface="Arial" panose="020B0604020202020204" pitchFamily="34" charset="0"/>
                          <a:cs typeface="Arial" panose="020B0604020202020204" pitchFamily="34" charset="0"/>
                        </a:rPr>
                        <a:t>18</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l" fontAlgn="b"/>
                      <a:r>
                        <a:rPr lang="mn-MN" sz="1200" u="none" strike="noStrike" dirty="0">
                          <a:effectLst/>
                          <a:latin typeface="Arial" panose="020B0604020202020204" pitchFamily="34" charset="0"/>
                          <a:cs typeface="Arial" panose="020B0604020202020204" pitchFamily="34" charset="0"/>
                        </a:rPr>
                        <a:t>Увс </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b"/>
                </a:tc>
                <a:tc>
                  <a:txBody>
                    <a:bodyPr/>
                    <a:lstStyle/>
                    <a:p>
                      <a:pPr algn="ctr" fontAlgn="ctr"/>
                      <a:r>
                        <a:rPr lang="en-US" sz="1200" u="none" strike="noStrike" dirty="0">
                          <a:effectLst/>
                          <a:latin typeface="Arial" panose="020B0604020202020204" pitchFamily="34" charset="0"/>
                          <a:cs typeface="Arial" panose="020B0604020202020204" pitchFamily="34" charset="0"/>
                        </a:rPr>
                        <a:t>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mn-MN"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mn-MN"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extLst>
                  <a:ext uri="{0D108BD9-81ED-4DB2-BD59-A6C34878D82A}">
                    <a16:rowId xmlns:a16="http://schemas.microsoft.com/office/drawing/2014/main" val="2954659323"/>
                  </a:ext>
                </a:extLst>
              </a:tr>
              <a:tr h="142060">
                <a:tc>
                  <a:txBody>
                    <a:bodyPr/>
                    <a:lstStyle/>
                    <a:p>
                      <a:pPr algn="ctr" fontAlgn="ctr"/>
                      <a:r>
                        <a:rPr lang="en-US" sz="1200" u="none" strike="noStrike" dirty="0">
                          <a:effectLst/>
                          <a:latin typeface="Arial" panose="020B0604020202020204" pitchFamily="34" charset="0"/>
                          <a:cs typeface="Arial" panose="020B0604020202020204" pitchFamily="34" charset="0"/>
                        </a:rPr>
                        <a:t>19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l" fontAlgn="b"/>
                      <a:r>
                        <a:rPr lang="mn-MN" sz="1200" u="none" strike="noStrike">
                          <a:effectLst/>
                          <a:latin typeface="Arial" panose="020B0604020202020204" pitchFamily="34" charset="0"/>
                          <a:cs typeface="Arial" panose="020B0604020202020204" pitchFamily="34" charset="0"/>
                        </a:rPr>
                        <a:t>Ховд</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b">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extLst>
                  <a:ext uri="{0D108BD9-81ED-4DB2-BD59-A6C34878D82A}">
                    <a16:rowId xmlns:a16="http://schemas.microsoft.com/office/drawing/2014/main" val="3306199181"/>
                  </a:ext>
                </a:extLst>
              </a:tr>
              <a:tr h="142060">
                <a:tc>
                  <a:txBody>
                    <a:bodyPr/>
                    <a:lstStyle/>
                    <a:p>
                      <a:pPr algn="ctr" fontAlgn="ctr"/>
                      <a:r>
                        <a:rPr lang="en-US" sz="1200" u="none" strike="noStrike" dirty="0">
                          <a:effectLst/>
                          <a:latin typeface="Arial" panose="020B0604020202020204" pitchFamily="34" charset="0"/>
                          <a:cs typeface="Arial" panose="020B0604020202020204" pitchFamily="34" charset="0"/>
                        </a:rPr>
                        <a:t>20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l" fontAlgn="b"/>
                      <a:r>
                        <a:rPr lang="mn-MN" sz="1200" u="none" strike="noStrike" dirty="0">
                          <a:effectLst/>
                          <a:latin typeface="Arial" panose="020B0604020202020204" pitchFamily="34" charset="0"/>
                          <a:cs typeface="Arial" panose="020B0604020202020204" pitchFamily="34" charset="0"/>
                        </a:rPr>
                        <a:t>Хөвсгөл</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b">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8</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extLst>
                  <a:ext uri="{0D108BD9-81ED-4DB2-BD59-A6C34878D82A}">
                    <a16:rowId xmlns:a16="http://schemas.microsoft.com/office/drawing/2014/main" val="1106664507"/>
                  </a:ext>
                </a:extLst>
              </a:tr>
              <a:tr h="142060">
                <a:tc>
                  <a:txBody>
                    <a:bodyPr/>
                    <a:lstStyle/>
                    <a:p>
                      <a:pPr algn="ctr" fontAlgn="ctr"/>
                      <a:r>
                        <a:rPr lang="en-US" sz="1200" u="none" strike="noStrike">
                          <a:effectLst/>
                          <a:latin typeface="Arial" panose="020B0604020202020204" pitchFamily="34" charset="0"/>
                          <a:cs typeface="Arial" panose="020B0604020202020204" pitchFamily="34" charset="0"/>
                        </a:rPr>
                        <a:t>21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l" fontAlgn="b"/>
                      <a:r>
                        <a:rPr lang="mn-MN" sz="1200" u="none" strike="noStrike" dirty="0">
                          <a:effectLst/>
                          <a:latin typeface="Arial" panose="020B0604020202020204" pitchFamily="34" charset="0"/>
                          <a:cs typeface="Arial" panose="020B0604020202020204" pitchFamily="34" charset="0"/>
                        </a:rPr>
                        <a:t>Хэнтий</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b">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mn-MN"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solidFill>
                      <a:schemeClr val="accent1">
                        <a:lumMod val="20000"/>
                        <a:lumOff val="80000"/>
                      </a:schemeClr>
                    </a:solidFill>
                  </a:tcPr>
                </a:tc>
                <a:extLst>
                  <a:ext uri="{0D108BD9-81ED-4DB2-BD59-A6C34878D82A}">
                    <a16:rowId xmlns:a16="http://schemas.microsoft.com/office/drawing/2014/main" val="1496452879"/>
                  </a:ext>
                </a:extLst>
              </a:tr>
              <a:tr h="142060">
                <a:tc gridSpan="2">
                  <a:txBody>
                    <a:bodyPr/>
                    <a:lstStyle/>
                    <a:p>
                      <a:pPr algn="ctr" fontAlgn="ctr"/>
                      <a:r>
                        <a:rPr lang="en-US" sz="1200" u="none" strike="noStrike" dirty="0">
                          <a:effectLst/>
                          <a:latin typeface="Arial" panose="020B0604020202020204" pitchFamily="34" charset="0"/>
                          <a:cs typeface="Arial" panose="020B0604020202020204" pitchFamily="34" charset="0"/>
                        </a:rPr>
                        <a:t> </a:t>
                      </a:r>
                      <a:r>
                        <a:rPr lang="mn-MN" sz="1200" b="1" u="none" strike="noStrike" dirty="0">
                          <a:effectLst/>
                          <a:latin typeface="Arial" panose="020B0604020202020204" pitchFamily="34" charset="0"/>
                          <a:cs typeface="Arial" panose="020B0604020202020204" pitchFamily="34" charset="0"/>
                        </a:rPr>
                        <a:t>НИЙТ</a:t>
                      </a:r>
                      <a:r>
                        <a:rPr lang="en-US" sz="1200" b="1" u="none" strike="noStrike" dirty="0">
                          <a:effectLst/>
                          <a:latin typeface="Arial" panose="020B0604020202020204" pitchFamily="34" charset="0"/>
                          <a:cs typeface="Arial" panose="020B0604020202020204" pitchFamily="34" charset="0"/>
                        </a:rPr>
                        <a:t>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hMerge="1">
                  <a:txBody>
                    <a:bodyPr/>
                    <a:lstStyle/>
                    <a:p>
                      <a:pPr algn="l" fontAlgn="b"/>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b"/>
                </a:tc>
                <a:tc>
                  <a:txBody>
                    <a:bodyPr/>
                    <a:lstStyle/>
                    <a:p>
                      <a:pPr algn="ctr" fontAlgn="ctr"/>
                      <a:r>
                        <a:rPr lang="en-US" sz="1200" b="1" u="none" strike="noStrike" dirty="0">
                          <a:effectLst/>
                          <a:latin typeface="Arial" panose="020B0604020202020204" pitchFamily="34" charset="0"/>
                          <a:cs typeface="Arial" panose="020B0604020202020204" pitchFamily="34" charset="0"/>
                        </a:rPr>
                        <a:t>112</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b="1" u="none" strike="noStrike" dirty="0">
                          <a:effectLst/>
                          <a:latin typeface="Arial" panose="020B0604020202020204" pitchFamily="34" charset="0"/>
                          <a:cs typeface="Arial" panose="020B0604020202020204" pitchFamily="34" charset="0"/>
                        </a:rPr>
                        <a:t>77</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b="1" u="none" strike="noStrike" dirty="0">
                          <a:effectLst/>
                          <a:latin typeface="Arial" panose="020B0604020202020204" pitchFamily="34" charset="0"/>
                          <a:cs typeface="Arial" panose="020B0604020202020204" pitchFamily="34" charset="0"/>
                        </a:rPr>
                        <a:t>2</a:t>
                      </a:r>
                      <a:r>
                        <a:rPr lang="mn-MN" sz="1200" b="1" u="none" strike="noStrike" dirty="0">
                          <a:effectLst/>
                          <a:latin typeface="Arial" panose="020B0604020202020204" pitchFamily="34" charset="0"/>
                          <a:cs typeface="Arial" panose="020B0604020202020204" pitchFamily="34" charset="0"/>
                        </a:rPr>
                        <a:t>5</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b="1" u="none" strike="noStrike" dirty="0">
                          <a:effectLst/>
                          <a:latin typeface="Arial" panose="020B0604020202020204" pitchFamily="34" charset="0"/>
                          <a:cs typeface="Arial" panose="020B0604020202020204" pitchFamily="34" charset="0"/>
                        </a:rPr>
                        <a:t>4</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b="1" u="none" strike="noStrike">
                          <a:effectLst/>
                          <a:latin typeface="Arial" panose="020B0604020202020204" pitchFamily="34" charset="0"/>
                          <a:cs typeface="Arial" panose="020B0604020202020204" pitchFamily="34" charset="0"/>
                        </a:rPr>
                        <a:t>6</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b="1" u="none" strike="noStrike" dirty="0">
                          <a:effectLst/>
                          <a:latin typeface="Arial" panose="020B0604020202020204" pitchFamily="34" charset="0"/>
                          <a:cs typeface="Arial" panose="020B0604020202020204" pitchFamily="34" charset="0"/>
                        </a:rPr>
                        <a:t>1</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b="1" u="none" strike="noStrike" dirty="0">
                          <a:effectLst/>
                          <a:latin typeface="Arial" panose="020B0604020202020204" pitchFamily="34" charset="0"/>
                          <a:cs typeface="Arial" panose="020B0604020202020204" pitchFamily="34" charset="0"/>
                        </a:rPr>
                        <a:t>1</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b="1" u="none" strike="noStrike" dirty="0">
                          <a:effectLst/>
                          <a:latin typeface="Arial" panose="020B0604020202020204" pitchFamily="34" charset="0"/>
                          <a:cs typeface="Arial" panose="020B0604020202020204" pitchFamily="34" charset="0"/>
                        </a:rPr>
                        <a:t>1</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tc>
                  <a:txBody>
                    <a:bodyPr/>
                    <a:lstStyle/>
                    <a:p>
                      <a:pPr algn="ctr" fontAlgn="ctr"/>
                      <a:r>
                        <a:rPr lang="en-US" sz="1200" b="1" u="none" strike="noStrike" dirty="0">
                          <a:effectLst/>
                          <a:latin typeface="Arial" panose="020B0604020202020204" pitchFamily="34" charset="0"/>
                          <a:cs typeface="Arial" panose="020B0604020202020204" pitchFamily="34" charset="0"/>
                        </a:rPr>
                        <a:t>12</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601" marR="6601" marT="6601" marB="0" anchor="ctr"/>
                </a:tc>
                <a:extLst>
                  <a:ext uri="{0D108BD9-81ED-4DB2-BD59-A6C34878D82A}">
                    <a16:rowId xmlns:a16="http://schemas.microsoft.com/office/drawing/2014/main" val="1699789866"/>
                  </a:ext>
                </a:extLst>
              </a:tr>
            </a:tbl>
          </a:graphicData>
        </a:graphic>
      </p:graphicFrame>
    </p:spTree>
    <p:extLst>
      <p:ext uri="{BB962C8B-B14F-4D97-AF65-F5344CB8AC3E}">
        <p14:creationId xmlns:p14="http://schemas.microsoft.com/office/powerpoint/2010/main" val="770216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9478E-D431-4954-AD49-D6ABF3FBC93A}"/>
              </a:ext>
            </a:extLst>
          </p:cNvPr>
          <p:cNvSpPr>
            <a:spLocks noGrp="1"/>
          </p:cNvSpPr>
          <p:nvPr>
            <p:ph type="title"/>
          </p:nvPr>
        </p:nvSpPr>
        <p:spPr>
          <a:xfrm>
            <a:off x="528680" y="217259"/>
            <a:ext cx="11206276" cy="701675"/>
          </a:xfrm>
        </p:spPr>
        <p:txBody>
          <a:bodyPr>
            <a:noAutofit/>
          </a:bodyPr>
          <a:lstStyle/>
          <a:p>
            <a:pPr algn="ctr"/>
            <a:r>
              <a:rPr lang="mn-MN" sz="2000" b="1" dirty="0">
                <a:solidFill>
                  <a:srgbClr val="002060"/>
                </a:solidFill>
                <a:latin typeface="Arial" panose="020B0604020202020204" pitchFamily="34" charset="0"/>
                <a:ea typeface="Calibri" panose="020F0502020204030204" pitchFamily="34" charset="0"/>
              </a:rPr>
              <a:t>ТӨРИЙН САНГААР СУРАЛЦУУЛАХААР НЭР ДЭВШҮҮЛСЭН МЭРГЭЖИЛТНИЙ </a:t>
            </a:r>
            <a:br>
              <a:rPr lang="mn-MN" sz="2000" b="1" dirty="0">
                <a:solidFill>
                  <a:srgbClr val="002060"/>
                </a:solidFill>
                <a:latin typeface="Arial" panose="020B0604020202020204" pitchFamily="34" charset="0"/>
                <a:ea typeface="Calibri" panose="020F0502020204030204" pitchFamily="34" charset="0"/>
              </a:rPr>
            </a:br>
            <a:r>
              <a:rPr lang="mn-MN" sz="2000" b="1" dirty="0">
                <a:solidFill>
                  <a:srgbClr val="002060"/>
                </a:solidFill>
                <a:latin typeface="Arial" panose="020B0604020202020204" pitchFamily="34" charset="0"/>
                <a:ea typeface="Calibri" panose="020F0502020204030204" pitchFamily="34" charset="0"/>
              </a:rPr>
              <a:t>БҮРТГЭЛ ЦУЦАЛСАН ШАЛТГААН </a:t>
            </a:r>
            <a:endPar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graphicFrame>
        <p:nvGraphicFramePr>
          <p:cNvPr id="2" name="Table 1">
            <a:extLst>
              <a:ext uri="{FF2B5EF4-FFF2-40B4-BE49-F238E27FC236}">
                <a16:creationId xmlns:a16="http://schemas.microsoft.com/office/drawing/2014/main" id="{1A729CF6-7DC8-4D45-B89D-40A218BF53BE}"/>
              </a:ext>
            </a:extLst>
          </p:cNvPr>
          <p:cNvGraphicFramePr>
            <a:graphicFrameLocks noGrp="1"/>
          </p:cNvGraphicFramePr>
          <p:nvPr>
            <p:extLst>
              <p:ext uri="{D42A27DB-BD31-4B8C-83A1-F6EECF244321}">
                <p14:modId xmlns:p14="http://schemas.microsoft.com/office/powerpoint/2010/main" val="995792266"/>
              </p:ext>
            </p:extLst>
          </p:nvPr>
        </p:nvGraphicFramePr>
        <p:xfrm>
          <a:off x="2137922" y="1425460"/>
          <a:ext cx="8915397" cy="3999459"/>
        </p:xfrm>
        <a:graphic>
          <a:graphicData uri="http://schemas.openxmlformats.org/drawingml/2006/table">
            <a:tbl>
              <a:tblPr>
                <a:tableStyleId>{5940675A-B579-460E-94D1-54222C63F5DA}</a:tableStyleId>
              </a:tblPr>
              <a:tblGrid>
                <a:gridCol w="484395">
                  <a:extLst>
                    <a:ext uri="{9D8B030D-6E8A-4147-A177-3AD203B41FA5}">
                      <a16:colId xmlns:a16="http://schemas.microsoft.com/office/drawing/2014/main" val="3577659582"/>
                    </a:ext>
                  </a:extLst>
                </a:gridCol>
                <a:gridCol w="1051105">
                  <a:extLst>
                    <a:ext uri="{9D8B030D-6E8A-4147-A177-3AD203B41FA5}">
                      <a16:colId xmlns:a16="http://schemas.microsoft.com/office/drawing/2014/main" val="1877416511"/>
                    </a:ext>
                  </a:extLst>
                </a:gridCol>
                <a:gridCol w="1087114">
                  <a:extLst>
                    <a:ext uri="{9D8B030D-6E8A-4147-A177-3AD203B41FA5}">
                      <a16:colId xmlns:a16="http://schemas.microsoft.com/office/drawing/2014/main" val="3084273319"/>
                    </a:ext>
                  </a:extLst>
                </a:gridCol>
                <a:gridCol w="1021428">
                  <a:extLst>
                    <a:ext uri="{9D8B030D-6E8A-4147-A177-3AD203B41FA5}">
                      <a16:colId xmlns:a16="http://schemas.microsoft.com/office/drawing/2014/main" val="3319865013"/>
                    </a:ext>
                  </a:extLst>
                </a:gridCol>
                <a:gridCol w="1054271">
                  <a:extLst>
                    <a:ext uri="{9D8B030D-6E8A-4147-A177-3AD203B41FA5}">
                      <a16:colId xmlns:a16="http://schemas.microsoft.com/office/drawing/2014/main" val="2938790305"/>
                    </a:ext>
                  </a:extLst>
                </a:gridCol>
                <a:gridCol w="1054271">
                  <a:extLst>
                    <a:ext uri="{9D8B030D-6E8A-4147-A177-3AD203B41FA5}">
                      <a16:colId xmlns:a16="http://schemas.microsoft.com/office/drawing/2014/main" val="1719590559"/>
                    </a:ext>
                  </a:extLst>
                </a:gridCol>
                <a:gridCol w="1054271">
                  <a:extLst>
                    <a:ext uri="{9D8B030D-6E8A-4147-A177-3AD203B41FA5}">
                      <a16:colId xmlns:a16="http://schemas.microsoft.com/office/drawing/2014/main" val="2311144532"/>
                    </a:ext>
                  </a:extLst>
                </a:gridCol>
                <a:gridCol w="1054271">
                  <a:extLst>
                    <a:ext uri="{9D8B030D-6E8A-4147-A177-3AD203B41FA5}">
                      <a16:colId xmlns:a16="http://schemas.microsoft.com/office/drawing/2014/main" val="2388749547"/>
                    </a:ext>
                  </a:extLst>
                </a:gridCol>
                <a:gridCol w="1054271">
                  <a:extLst>
                    <a:ext uri="{9D8B030D-6E8A-4147-A177-3AD203B41FA5}">
                      <a16:colId xmlns:a16="http://schemas.microsoft.com/office/drawing/2014/main" val="2409888379"/>
                    </a:ext>
                  </a:extLst>
                </a:gridCol>
              </a:tblGrid>
              <a:tr h="806679">
                <a:tc>
                  <a:txBody>
                    <a:bodyPr/>
                    <a:lstStyle/>
                    <a:p>
                      <a:pPr algn="l" fontAlgn="ctr"/>
                      <a:r>
                        <a:rPr lang="en-US"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mn-MN" sz="1200" u="none" strike="noStrike" dirty="0">
                          <a:effectLst/>
                          <a:latin typeface="Arial" panose="020B0604020202020204" pitchFamily="34" charset="0"/>
                          <a:cs typeface="Arial" panose="020B0604020202020204" pitchFamily="34" charset="0"/>
                        </a:rPr>
                        <a:t>Аймаг</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mn-MN" sz="1200" u="none" strike="noStrike" dirty="0">
                          <a:effectLst/>
                          <a:latin typeface="Arial" panose="020B0604020202020204" pitchFamily="34" charset="0"/>
                          <a:cs typeface="Arial" panose="020B0604020202020204" pitchFamily="34" charset="0"/>
                        </a:rPr>
                        <a:t>ТС-аар элсээд сургалтаа</a:t>
                      </a:r>
                      <a:r>
                        <a:rPr lang="en-US" sz="1200" u="none" strike="noStrike" dirty="0">
                          <a:effectLst/>
                          <a:latin typeface="Arial" panose="020B0604020202020204" pitchFamily="34" charset="0"/>
                          <a:cs typeface="Arial" panose="020B0604020202020204" pitchFamily="34" charset="0"/>
                        </a:rPr>
                        <a:t> </a:t>
                      </a:r>
                      <a:r>
                        <a:rPr lang="mn-MN" sz="1200" u="none" strike="noStrike" dirty="0">
                          <a:effectLst/>
                          <a:latin typeface="Arial" panose="020B0604020202020204" pitchFamily="34" charset="0"/>
                          <a:cs typeface="Arial" panose="020B0604020202020204" pitchFamily="34" charset="0"/>
                        </a:rPr>
                        <a:t>орхисон</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mn-MN" sz="1200" u="none" strike="noStrike" dirty="0">
                          <a:effectLst/>
                          <a:latin typeface="Arial" panose="020B0604020202020204" pitchFamily="34" charset="0"/>
                          <a:cs typeface="Arial" panose="020B0604020202020204" pitchFamily="34" charset="0"/>
                        </a:rPr>
                        <a:t>Үүнээс ТС-нд дахин элсүүлэхээр нэр ирүүлсэн</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mn-MN" sz="1200" u="none" strike="noStrike" dirty="0">
                          <a:effectLst/>
                          <a:latin typeface="Arial" panose="020B0604020202020204" pitchFamily="34" charset="0"/>
                          <a:cs typeface="Arial" panose="020B0604020202020204" pitchFamily="34" charset="0"/>
                        </a:rPr>
                        <a:t>Төрийн сангаар одоо суралцаж байгаа</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mn-MN" sz="1200" u="none" strike="noStrike" dirty="0">
                          <a:effectLst/>
                          <a:latin typeface="Arial" panose="020B0604020202020204" pitchFamily="34" charset="0"/>
                          <a:cs typeface="Arial" panose="020B0604020202020204" pitchFamily="34" charset="0"/>
                        </a:rPr>
                        <a:t>Үүнээс ТС-нд дахин элсүүлэхээр нэр ирүүлсэн</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mn-MN" sz="1200" u="none" strike="noStrike" dirty="0">
                          <a:effectLst/>
                          <a:latin typeface="Arial" panose="020B0604020202020204" pitchFamily="34" charset="0"/>
                          <a:cs typeface="Arial" panose="020B0604020202020204" pitchFamily="34" charset="0"/>
                        </a:rPr>
                        <a:t>Гэрээний үүргээ биелүүлээгүй төгсөгч</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mn-MN" sz="1200" u="none" strike="noStrike" dirty="0">
                          <a:effectLst/>
                          <a:latin typeface="Arial" panose="020B0604020202020204" pitchFamily="34" charset="0"/>
                          <a:cs typeface="Arial" panose="020B0604020202020204" pitchFamily="34" charset="0"/>
                        </a:rPr>
                        <a:t>Үүнээс ТС-нд дахин элсүүлэхээр нэр ирүүлсэн</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mn-MN" sz="1200" u="none" strike="noStrike" dirty="0">
                          <a:effectLst/>
                          <a:latin typeface="Arial" panose="020B0604020202020204" pitchFamily="34" charset="0"/>
                          <a:cs typeface="Arial" panose="020B0604020202020204" pitchFamily="34" charset="0"/>
                        </a:rPr>
                        <a:t>ТС-аар давхар мэргэшил эзэмшигч</a:t>
                      </a: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298384906"/>
                  </a:ext>
                </a:extLst>
              </a:tr>
              <a:tr h="200025">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mn-MN" sz="1200" u="none" strike="noStrike">
                          <a:effectLst/>
                          <a:latin typeface="Arial" panose="020B0604020202020204" pitchFamily="34" charset="0"/>
                          <a:cs typeface="Arial" panose="020B0604020202020204" pitchFamily="34" charset="0"/>
                        </a:rPr>
                        <a:t>Архангай</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51201189"/>
                  </a:ext>
                </a:extLst>
              </a:tr>
              <a:tr h="200025">
                <a:tc>
                  <a:txBody>
                    <a:bodyPr/>
                    <a:lstStyle/>
                    <a:p>
                      <a:pPr algn="ctr" fontAlgn="ctr"/>
                      <a:r>
                        <a:rPr lang="en-US" sz="1200" u="none" strike="noStrike">
                          <a:effectLst/>
                          <a:latin typeface="Arial" panose="020B0604020202020204" pitchFamily="34" charset="0"/>
                          <a:cs typeface="Arial" panose="020B0604020202020204" pitchFamily="34" charset="0"/>
                        </a:rPr>
                        <a:t>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mn-MN" sz="1200" u="none" strike="noStrike">
                          <a:effectLst/>
                          <a:latin typeface="Arial" panose="020B0604020202020204" pitchFamily="34" charset="0"/>
                          <a:cs typeface="Arial" panose="020B0604020202020204" pitchFamily="34" charset="0"/>
                        </a:rPr>
                        <a:t>Баян-Өлгий</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848221208"/>
                  </a:ext>
                </a:extLst>
              </a:tr>
              <a:tr h="200025">
                <a:tc>
                  <a:txBody>
                    <a:bodyPr/>
                    <a:lstStyle/>
                    <a:p>
                      <a:pPr algn="ctr" fontAlgn="ctr"/>
                      <a:r>
                        <a:rPr lang="en-US" sz="1200" u="none" strike="noStrike">
                          <a:effectLst/>
                          <a:latin typeface="Arial" panose="020B0604020202020204" pitchFamily="34" charset="0"/>
                          <a:cs typeface="Arial" panose="020B0604020202020204" pitchFamily="34" charset="0"/>
                        </a:rPr>
                        <a:t>3</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mn-MN" sz="1200" u="none" strike="noStrike">
                          <a:effectLst/>
                          <a:latin typeface="Arial" panose="020B0604020202020204" pitchFamily="34" charset="0"/>
                          <a:cs typeface="Arial" panose="020B0604020202020204" pitchFamily="34" charset="0"/>
                        </a:rPr>
                        <a:t>Баянхонгор </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268182940"/>
                  </a:ext>
                </a:extLst>
              </a:tr>
              <a:tr h="200025">
                <a:tc>
                  <a:txBody>
                    <a:bodyPr/>
                    <a:lstStyle/>
                    <a:p>
                      <a:pPr algn="ctr" fontAlgn="ctr"/>
                      <a:r>
                        <a:rPr lang="en-US" sz="1200" u="none" strike="noStrike">
                          <a:effectLst/>
                          <a:latin typeface="Arial" panose="020B0604020202020204" pitchFamily="34" charset="0"/>
                          <a:cs typeface="Arial" panose="020B0604020202020204" pitchFamily="34" charset="0"/>
                        </a:rPr>
                        <a:t>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mn-MN" sz="1200" u="none" strike="noStrike">
                          <a:effectLst/>
                          <a:latin typeface="Arial" panose="020B0604020202020204" pitchFamily="34" charset="0"/>
                          <a:cs typeface="Arial" panose="020B0604020202020204" pitchFamily="34" charset="0"/>
                        </a:rPr>
                        <a:t>Булган</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148832074"/>
                  </a:ext>
                </a:extLst>
              </a:tr>
              <a:tr h="200025">
                <a:tc>
                  <a:txBody>
                    <a:bodyPr/>
                    <a:lstStyle/>
                    <a:p>
                      <a:pPr algn="ctr" fontAlgn="ctr"/>
                      <a:r>
                        <a:rPr lang="en-US" sz="1200" u="none" strike="noStrike">
                          <a:effectLst/>
                          <a:latin typeface="Arial" panose="020B0604020202020204" pitchFamily="34" charset="0"/>
                          <a:cs typeface="Arial" panose="020B0604020202020204" pitchFamily="34" charset="0"/>
                        </a:rPr>
                        <a:t>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mn-MN" sz="1200" u="none" strike="noStrike">
                          <a:effectLst/>
                          <a:latin typeface="Arial" panose="020B0604020202020204" pitchFamily="34" charset="0"/>
                          <a:cs typeface="Arial" panose="020B0604020202020204" pitchFamily="34" charset="0"/>
                        </a:rPr>
                        <a:t>Говь-Алтай</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65588634"/>
                  </a:ext>
                </a:extLst>
              </a:tr>
              <a:tr h="200025">
                <a:tc>
                  <a:txBody>
                    <a:bodyPr/>
                    <a:lstStyle/>
                    <a:p>
                      <a:pPr algn="ctr" fontAlgn="ctr"/>
                      <a:r>
                        <a:rPr lang="en-US" sz="1200" u="none" strike="noStrike">
                          <a:effectLst/>
                          <a:latin typeface="Arial" panose="020B0604020202020204" pitchFamily="34" charset="0"/>
                          <a:cs typeface="Arial" panose="020B0604020202020204" pitchFamily="34" charset="0"/>
                        </a:rPr>
                        <a:t>6</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mn-MN" sz="1200" u="none" strike="noStrike">
                          <a:effectLst/>
                          <a:latin typeface="Arial" panose="020B0604020202020204" pitchFamily="34" charset="0"/>
                          <a:cs typeface="Arial" panose="020B0604020202020204" pitchFamily="34" charset="0"/>
                        </a:rPr>
                        <a:t>Говьсүмбэр</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22620380"/>
                  </a:ext>
                </a:extLst>
              </a:tr>
              <a:tr h="200025">
                <a:tc>
                  <a:txBody>
                    <a:bodyPr/>
                    <a:lstStyle/>
                    <a:p>
                      <a:pPr algn="ctr" fontAlgn="ctr"/>
                      <a:r>
                        <a:rPr lang="en-US" sz="1200" u="none" strike="noStrike">
                          <a:effectLst/>
                          <a:latin typeface="Arial" panose="020B0604020202020204" pitchFamily="34" charset="0"/>
                          <a:cs typeface="Arial" panose="020B0604020202020204" pitchFamily="34" charset="0"/>
                        </a:rPr>
                        <a:t>7</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mn-MN" sz="1200" u="none" strike="noStrike">
                          <a:effectLst/>
                          <a:latin typeface="Arial" panose="020B0604020202020204" pitchFamily="34" charset="0"/>
                          <a:cs typeface="Arial" panose="020B0604020202020204" pitchFamily="34" charset="0"/>
                        </a:rPr>
                        <a:t>Дорнод</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029563623"/>
                  </a:ext>
                </a:extLst>
              </a:tr>
              <a:tr h="200025">
                <a:tc>
                  <a:txBody>
                    <a:bodyPr/>
                    <a:lstStyle/>
                    <a:p>
                      <a:pPr algn="ctr" fontAlgn="ctr"/>
                      <a:r>
                        <a:rPr lang="en-US" sz="1200" u="none" strike="noStrike">
                          <a:effectLst/>
                          <a:latin typeface="Arial" panose="020B0604020202020204" pitchFamily="34" charset="0"/>
                          <a:cs typeface="Arial" panose="020B0604020202020204" pitchFamily="34" charset="0"/>
                        </a:rPr>
                        <a:t>8</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mn-MN" sz="1200" u="none" strike="noStrike">
                          <a:effectLst/>
                          <a:latin typeface="Arial" panose="020B0604020202020204" pitchFamily="34" charset="0"/>
                          <a:cs typeface="Arial" panose="020B0604020202020204" pitchFamily="34" charset="0"/>
                        </a:rPr>
                        <a:t>Өвөрхангай </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50299778"/>
                  </a:ext>
                </a:extLst>
              </a:tr>
              <a:tr h="200025">
                <a:tc>
                  <a:txBody>
                    <a:bodyPr/>
                    <a:lstStyle/>
                    <a:p>
                      <a:pPr algn="ctr" fontAlgn="ctr"/>
                      <a:r>
                        <a:rPr lang="en-US" sz="1200" u="none" strike="noStrike">
                          <a:effectLst/>
                          <a:latin typeface="Arial" panose="020B0604020202020204" pitchFamily="34" charset="0"/>
                          <a:cs typeface="Arial" panose="020B0604020202020204" pitchFamily="34" charset="0"/>
                        </a:rPr>
                        <a:t>9</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mn-MN" sz="1200" u="none" strike="noStrike">
                          <a:effectLst/>
                          <a:latin typeface="Arial" panose="020B0604020202020204" pitchFamily="34" charset="0"/>
                          <a:cs typeface="Arial" panose="020B0604020202020204" pitchFamily="34" charset="0"/>
                        </a:rPr>
                        <a:t>Өмнөговь</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551266872"/>
                  </a:ext>
                </a:extLst>
              </a:tr>
              <a:tr h="200025">
                <a:tc>
                  <a:txBody>
                    <a:bodyPr/>
                    <a:lstStyle/>
                    <a:p>
                      <a:pPr algn="ctr" fontAlgn="ctr"/>
                      <a:r>
                        <a:rPr lang="en-US" sz="1200" u="none" strike="noStrike">
                          <a:effectLst/>
                          <a:latin typeface="Arial" panose="020B0604020202020204" pitchFamily="34" charset="0"/>
                          <a:cs typeface="Arial" panose="020B0604020202020204" pitchFamily="34" charset="0"/>
                        </a:rPr>
                        <a:t>10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mn-MN" sz="1200" u="none" strike="noStrike">
                          <a:effectLst/>
                          <a:latin typeface="Arial" panose="020B0604020202020204" pitchFamily="34" charset="0"/>
                          <a:cs typeface="Arial" panose="020B0604020202020204" pitchFamily="34" charset="0"/>
                        </a:rPr>
                        <a:t>Сүхбаатар</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671972118"/>
                  </a:ext>
                </a:extLst>
              </a:tr>
              <a:tr h="200025">
                <a:tc>
                  <a:txBody>
                    <a:bodyPr/>
                    <a:lstStyle/>
                    <a:p>
                      <a:pPr algn="ctr" fontAlgn="ctr"/>
                      <a:r>
                        <a:rPr lang="en-US" sz="1200" u="none" strike="noStrike">
                          <a:effectLst/>
                          <a:latin typeface="Arial" panose="020B0604020202020204" pitchFamily="34" charset="0"/>
                          <a:cs typeface="Arial" panose="020B0604020202020204" pitchFamily="34" charset="0"/>
                        </a:rPr>
                        <a:t>11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mn-MN" sz="1200" u="none" strike="noStrike">
                          <a:effectLst/>
                          <a:latin typeface="Arial" panose="020B0604020202020204" pitchFamily="34" charset="0"/>
                          <a:cs typeface="Arial" panose="020B0604020202020204" pitchFamily="34" charset="0"/>
                        </a:rPr>
                        <a:t>Төв</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016909270"/>
                  </a:ext>
                </a:extLst>
              </a:tr>
              <a:tr h="200025">
                <a:tc>
                  <a:txBody>
                    <a:bodyPr/>
                    <a:lstStyle/>
                    <a:p>
                      <a:pPr algn="ctr" fontAlgn="ctr"/>
                      <a:r>
                        <a:rPr lang="en-US" sz="1200" u="none" strike="noStrike">
                          <a:effectLst/>
                          <a:latin typeface="Arial" panose="020B0604020202020204" pitchFamily="34" charset="0"/>
                          <a:cs typeface="Arial" panose="020B0604020202020204" pitchFamily="34" charset="0"/>
                        </a:rPr>
                        <a:t>12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mn-MN" sz="1200" u="none" strike="noStrike">
                          <a:effectLst/>
                          <a:latin typeface="Arial" panose="020B0604020202020204" pitchFamily="34" charset="0"/>
                          <a:cs typeface="Arial" panose="020B0604020202020204" pitchFamily="34" charset="0"/>
                        </a:rPr>
                        <a:t>Ховд</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393271238"/>
                  </a:ext>
                </a:extLst>
              </a:tr>
              <a:tr h="200025">
                <a:tc>
                  <a:txBody>
                    <a:bodyPr/>
                    <a:lstStyle/>
                    <a:p>
                      <a:pPr algn="ctr" fontAlgn="ctr"/>
                      <a:r>
                        <a:rPr lang="en-US" sz="1200" u="none" strike="noStrike">
                          <a:effectLst/>
                          <a:latin typeface="Arial" panose="020B0604020202020204" pitchFamily="34" charset="0"/>
                          <a:cs typeface="Arial" panose="020B0604020202020204" pitchFamily="34" charset="0"/>
                        </a:rPr>
                        <a:t>13</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mn-MN" sz="1200" u="none" strike="noStrike">
                          <a:effectLst/>
                          <a:latin typeface="Arial" panose="020B0604020202020204" pitchFamily="34" charset="0"/>
                          <a:cs typeface="Arial" panose="020B0604020202020204" pitchFamily="34" charset="0"/>
                        </a:rPr>
                        <a:t>Хөвсгөл</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721735258"/>
                  </a:ext>
                </a:extLst>
              </a:tr>
              <a:tr h="200025">
                <a:tc>
                  <a:txBody>
                    <a:bodyPr/>
                    <a:lstStyle/>
                    <a:p>
                      <a:pPr algn="ctr" fontAlgn="ctr"/>
                      <a:r>
                        <a:rPr lang="en-US" sz="1200" u="none" strike="noStrike">
                          <a:effectLst/>
                          <a:latin typeface="Arial" panose="020B0604020202020204" pitchFamily="34" charset="0"/>
                          <a:cs typeface="Arial" panose="020B0604020202020204" pitchFamily="34" charset="0"/>
                        </a:rPr>
                        <a:t>14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mn-MN" sz="1200" u="none" strike="noStrike">
                          <a:effectLst/>
                          <a:latin typeface="Arial" panose="020B0604020202020204" pitchFamily="34" charset="0"/>
                          <a:cs typeface="Arial" panose="020B0604020202020204" pitchFamily="34" charset="0"/>
                        </a:rPr>
                        <a:t>Хэнтий</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610702017"/>
                  </a:ext>
                </a:extLst>
              </a:tr>
              <a:tr h="200025">
                <a:tc>
                  <a:txBody>
                    <a:bodyPr/>
                    <a:lstStyle/>
                    <a:p>
                      <a:pPr algn="ctr" fontAlgn="ctr"/>
                      <a:r>
                        <a:rPr lang="en-US" sz="1200" u="none" strike="noStrike">
                          <a:effectLst/>
                          <a:latin typeface="Arial" panose="020B0604020202020204" pitchFamily="34" charset="0"/>
                          <a:cs typeface="Arial" panose="020B0604020202020204" pitchFamily="34" charset="0"/>
                        </a:rPr>
                        <a:t>15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mn-MN" sz="1200" u="none" strike="noStrike">
                          <a:effectLst/>
                          <a:latin typeface="Arial" panose="020B0604020202020204" pitchFamily="34" charset="0"/>
                          <a:cs typeface="Arial" panose="020B0604020202020204" pitchFamily="34" charset="0"/>
                        </a:rPr>
                        <a:t>НЭМГ</a:t>
                      </a:r>
                      <a:endParaRPr lang="mn-MN"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3</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7</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328197342"/>
                  </a:ext>
                </a:extLst>
              </a:tr>
              <a:tr h="112484">
                <a:tc gridSpan="2">
                  <a:txBody>
                    <a:bodyPr/>
                    <a:lstStyle/>
                    <a:p>
                      <a:pPr algn="ctr" fontAlgn="ctr"/>
                      <a:r>
                        <a:rPr lang="mn-MN" sz="1200" b="1" u="none" strike="noStrike" dirty="0">
                          <a:effectLst/>
                          <a:latin typeface="Arial" panose="020B0604020202020204" pitchFamily="34" charset="0"/>
                          <a:cs typeface="Arial" panose="020B0604020202020204" pitchFamily="34" charset="0"/>
                        </a:rPr>
                        <a:t>НИЙТ-36</a:t>
                      </a:r>
                      <a:endParaRPr lang="mn-MN"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a:txBody>
                    <a:bodyPr/>
                    <a:lstStyle/>
                    <a:p>
                      <a:pPr algn="ctr" fontAlgn="ctr"/>
                      <a:r>
                        <a:rPr lang="en-US" sz="1200" b="1" u="none" strike="noStrike" dirty="0">
                          <a:effectLst/>
                          <a:latin typeface="Arial" panose="020B0604020202020204" pitchFamily="34" charset="0"/>
                          <a:cs typeface="Arial" panose="020B0604020202020204" pitchFamily="34" charset="0"/>
                        </a:rPr>
                        <a:t>6</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1200" b="0" u="none" strike="noStrike" dirty="0">
                          <a:effectLst/>
                          <a:latin typeface="Arial" panose="020B0604020202020204" pitchFamily="34" charset="0"/>
                          <a:cs typeface="Arial" panose="020B0604020202020204" pitchFamily="34" charset="0"/>
                        </a:rPr>
                        <a:t>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b="1" u="none" strike="noStrike" dirty="0">
                          <a:effectLst/>
                          <a:latin typeface="Arial" panose="020B0604020202020204" pitchFamily="34" charset="0"/>
                          <a:cs typeface="Arial" panose="020B0604020202020204" pitchFamily="34" charset="0"/>
                        </a:rPr>
                        <a:t>13</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b="0" u="none" strike="noStrike" dirty="0">
                          <a:effectLst/>
                          <a:latin typeface="Arial" panose="020B0604020202020204" pitchFamily="34" charset="0"/>
                          <a:cs typeface="Arial" panose="020B0604020202020204" pitchFamily="34" charset="0"/>
                        </a:rPr>
                        <a:t>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b="1" u="none" strike="noStrike" dirty="0">
                          <a:effectLst/>
                          <a:latin typeface="Arial" panose="020B0604020202020204" pitchFamily="34" charset="0"/>
                          <a:cs typeface="Arial" panose="020B0604020202020204" pitchFamily="34" charset="0"/>
                        </a:rPr>
                        <a:t>12</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b="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ctr" fontAlgn="ctr"/>
                      <a:r>
                        <a:rPr lang="en-US" sz="1200" b="1" u="none" strike="noStrike" dirty="0">
                          <a:effectLst/>
                          <a:latin typeface="Arial" panose="020B0604020202020204" pitchFamily="34" charset="0"/>
                          <a:cs typeface="Arial" panose="020B0604020202020204" pitchFamily="34" charset="0"/>
                        </a:rPr>
                        <a:t>5</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62692357"/>
                  </a:ext>
                </a:extLst>
              </a:tr>
            </a:tbl>
          </a:graphicData>
        </a:graphic>
      </p:graphicFrame>
      <p:sp>
        <p:nvSpPr>
          <p:cNvPr id="10" name="TextBox 9">
            <a:extLst>
              <a:ext uri="{FF2B5EF4-FFF2-40B4-BE49-F238E27FC236}">
                <a16:creationId xmlns:a16="http://schemas.microsoft.com/office/drawing/2014/main" id="{7A19EA43-3190-4A79-B74E-634E5F590839}"/>
              </a:ext>
            </a:extLst>
          </p:cNvPr>
          <p:cNvSpPr txBox="1"/>
          <p:nvPr/>
        </p:nvSpPr>
        <p:spPr>
          <a:xfrm>
            <a:off x="5656270" y="5702022"/>
            <a:ext cx="10964314" cy="938719"/>
          </a:xfrm>
          <a:prstGeom prst="rect">
            <a:avLst/>
          </a:prstGeom>
          <a:noFill/>
        </p:spPr>
        <p:txBody>
          <a:bodyPr wrap="square">
            <a:spAutoFit/>
          </a:bodyPr>
          <a:lstStyle/>
          <a:p>
            <a:r>
              <a:rPr lang="mn-MN" sz="1100" i="1" dirty="0">
                <a:latin typeface="Arial" panose="020B0604020202020204" pitchFamily="34" charset="0"/>
                <a:cs typeface="Arial" panose="020B0604020202020204" pitchFamily="34" charset="0"/>
              </a:rPr>
              <a:t>1. Мэдээгүйжүүлэг АШУҮИС чөлөөтэй, Эмнэл зүйн эмгэг судлал ЭМХТ төгссөн</a:t>
            </a:r>
          </a:p>
          <a:p>
            <a:r>
              <a:rPr lang="mn-MN" sz="1100" i="1" dirty="0">
                <a:latin typeface="Arial" panose="020B0604020202020204" pitchFamily="34" charset="0"/>
                <a:cs typeface="Arial" panose="020B0604020202020204" pitchFamily="34" charset="0"/>
              </a:rPr>
              <a:t>2. Өрхийн анагаах судлал сурч буй, Сүрьеэ төгссөн</a:t>
            </a:r>
          </a:p>
          <a:p>
            <a:r>
              <a:rPr lang="mn-MN" sz="1100" i="1" dirty="0">
                <a:latin typeface="Arial" panose="020B0604020202020204" pitchFamily="34" charset="0"/>
                <a:cs typeface="Arial" panose="020B0604020202020204" pitchFamily="34" charset="0"/>
              </a:rPr>
              <a:t>3. Мэс засал судлал сурч буй, Ерөнхий мэргэшил төгссөн</a:t>
            </a:r>
          </a:p>
          <a:p>
            <a:r>
              <a:rPr lang="mn-MN" sz="1100" i="1" dirty="0">
                <a:latin typeface="Arial" panose="020B0604020202020204" pitchFamily="34" charset="0"/>
                <a:cs typeface="Arial" panose="020B0604020202020204" pitchFamily="34" charset="0"/>
              </a:rPr>
              <a:t>4. Хүүхэд судлал ЭМХТ төгссөн, Гэмтэл согог засал судлал АШУҮИС төгссөн</a:t>
            </a:r>
          </a:p>
          <a:p>
            <a:r>
              <a:rPr lang="mn-MN" sz="1100" i="1" dirty="0">
                <a:latin typeface="Arial" panose="020B0604020202020204" pitchFamily="34" charset="0"/>
                <a:cs typeface="Arial" panose="020B0604020202020204" pitchFamily="34" charset="0"/>
              </a:rPr>
              <a:t>5. Дүрс оношилгоо судлал төгссөн, Хавдар төгссөн</a:t>
            </a:r>
            <a:endParaRPr lang="en-US" sz="11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251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9478E-D431-4954-AD49-D6ABF3FBC93A}"/>
              </a:ext>
            </a:extLst>
          </p:cNvPr>
          <p:cNvSpPr>
            <a:spLocks noGrp="1"/>
          </p:cNvSpPr>
          <p:nvPr>
            <p:ph type="title"/>
          </p:nvPr>
        </p:nvSpPr>
        <p:spPr>
          <a:xfrm>
            <a:off x="528680" y="217259"/>
            <a:ext cx="11206276" cy="701675"/>
          </a:xfrm>
        </p:spPr>
        <p:txBody>
          <a:bodyPr>
            <a:noAutofit/>
          </a:bodyPr>
          <a:lstStyle/>
          <a:p>
            <a:pPr algn="ctr"/>
            <a:r>
              <a:rPr lang="mn-MN" sz="2400" b="1" dirty="0">
                <a:solidFill>
                  <a:srgbClr val="002060"/>
                </a:solidFill>
                <a:effectLst/>
                <a:latin typeface="Arial" panose="020B0604020202020204" pitchFamily="34" charset="0"/>
                <a:ea typeface="Calibri" panose="020F0502020204030204" pitchFamily="34" charset="0"/>
              </a:rPr>
              <a:t>АНХААРАХ АСУУДАЛ</a:t>
            </a:r>
            <a:endPar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sp>
        <p:nvSpPr>
          <p:cNvPr id="9" name="TextBox 8">
            <a:extLst>
              <a:ext uri="{FF2B5EF4-FFF2-40B4-BE49-F238E27FC236}">
                <a16:creationId xmlns:a16="http://schemas.microsoft.com/office/drawing/2014/main" id="{E82EA3FA-A024-484D-AFF2-A113B7042A3B}"/>
              </a:ext>
            </a:extLst>
          </p:cNvPr>
          <p:cNvSpPr txBox="1"/>
          <p:nvPr/>
        </p:nvSpPr>
        <p:spPr>
          <a:xfrm>
            <a:off x="1359916" y="1456994"/>
            <a:ext cx="9925466" cy="702372"/>
          </a:xfrm>
          <a:prstGeom prst="rect">
            <a:avLst/>
          </a:prstGeom>
          <a:noFill/>
        </p:spPr>
        <p:txBody>
          <a:bodyPr wrap="square">
            <a:spAutoFit/>
          </a:bodyPr>
          <a:lstStyle/>
          <a:p>
            <a:pPr marR="0" lvl="0" algn="just">
              <a:lnSpc>
                <a:spcPct val="115000"/>
              </a:lnSpc>
              <a:spcBef>
                <a:spcPts val="0"/>
              </a:spcBef>
              <a:spcAft>
                <a:spcPts val="0"/>
              </a:spcAft>
              <a:tabLst>
                <a:tab pos="0" algn="l"/>
              </a:tabLst>
            </a:pPr>
            <a:endParaRPr lang="mn-MN" sz="1800" b="1" dirty="0">
              <a:effectLst/>
              <a:latin typeface="Arial" panose="020B0604020202020204" pitchFamily="34" charset="0"/>
              <a:cs typeface="Arial" panose="020B0604020202020204" pitchFamily="34" charset="0"/>
            </a:endParaRPr>
          </a:p>
          <a:p>
            <a:pPr marR="0" lvl="0" algn="just">
              <a:lnSpc>
                <a:spcPct val="115000"/>
              </a:lnSpc>
              <a:spcBef>
                <a:spcPts val="0"/>
              </a:spcBef>
              <a:spcAft>
                <a:spcPts val="0"/>
              </a:spcAft>
              <a:tabLst>
                <a:tab pos="0" algn="l"/>
              </a:tabLst>
            </a:pPr>
            <a:endParaRPr lang="en-US" sz="1800" b="1" dirty="0">
              <a:effectLst/>
              <a:latin typeface="Arial" panose="020B0604020202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D4E3B182-8342-49FC-9DD9-856E4F600406}"/>
              </a:ext>
            </a:extLst>
          </p:cNvPr>
          <p:cNvSpPr txBox="1"/>
          <p:nvPr/>
        </p:nvSpPr>
        <p:spPr>
          <a:xfrm>
            <a:off x="1556469" y="1922269"/>
            <a:ext cx="9925466" cy="2862322"/>
          </a:xfrm>
          <a:prstGeom prst="rect">
            <a:avLst/>
          </a:prstGeom>
          <a:noFill/>
        </p:spPr>
        <p:txBody>
          <a:bodyPr wrap="square" rtlCol="0">
            <a:spAutoFit/>
          </a:bodyPr>
          <a:lstStyle/>
          <a:p>
            <a:pPr marL="342900" indent="-342900">
              <a:lnSpc>
                <a:spcPct val="150000"/>
              </a:lnSpc>
              <a:buFont typeface="+mj-lt"/>
              <a:buAutoNum type="arabicPeriod"/>
            </a:pPr>
            <a:r>
              <a:rPr lang="mn-MN" dirty="0">
                <a:latin typeface="Arial" panose="020B0604020202020204" pitchFamily="34" charset="0"/>
                <a:cs typeface="Arial" panose="020B0604020202020204" pitchFamily="34" charset="0"/>
              </a:rPr>
              <a:t>Захиалагч ЭМБ ажлын байраар хангах</a:t>
            </a:r>
            <a:r>
              <a:rPr lang="en-US" dirty="0">
                <a:latin typeface="Arial" panose="020B0604020202020204" pitchFamily="34" charset="0"/>
                <a:cs typeface="Arial" panose="020B0604020202020204" pitchFamily="34" charset="0"/>
              </a:rPr>
              <a:t>;</a:t>
            </a:r>
            <a:endParaRPr lang="mn-MN"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mn-MN" dirty="0">
                <a:latin typeface="Arial" panose="020B0604020202020204" pitchFamily="34" charset="0"/>
                <a:cs typeface="Arial" panose="020B0604020202020204" pitchFamily="34" charset="0"/>
              </a:rPr>
              <a:t>Захиалагч ЭМГ гэрээний хэрэгжилтийг хангуулах</a:t>
            </a:r>
            <a:r>
              <a:rPr lang="en-US" dirty="0">
                <a:latin typeface="Arial" panose="020B0604020202020204" pitchFamily="34" charset="0"/>
                <a:cs typeface="Arial" panose="020B0604020202020204" pitchFamily="34" charset="0"/>
              </a:rPr>
              <a:t>;</a:t>
            </a:r>
            <a:endParaRPr lang="mn-MN"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mn-MN" dirty="0">
                <a:latin typeface="Arial" panose="020B0604020202020204" pitchFamily="34" charset="0"/>
                <a:cs typeface="Arial" panose="020B0604020202020204" pitchFamily="34" charset="0"/>
              </a:rPr>
              <a:t>Эрүүл мэндийн тухай хуулийн 25.20.6 дахь заалтыг таниулах арга хэмжээг зохион байгуулах</a:t>
            </a:r>
            <a:r>
              <a:rPr lang="en-US" dirty="0">
                <a:latin typeface="Arial" panose="020B0604020202020204" pitchFamily="34" charset="0"/>
                <a:cs typeface="Arial" panose="020B0604020202020204" pitchFamily="34" charset="0"/>
              </a:rPr>
              <a:t>;</a:t>
            </a:r>
            <a:endParaRPr lang="mn-MN"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mn-MN" dirty="0">
                <a:latin typeface="Arial" panose="020B0604020202020204" pitchFamily="34" charset="0"/>
                <a:cs typeface="Arial" panose="020B0604020202020204" pitchFamily="34" charset="0"/>
              </a:rPr>
              <a:t>Орон нутгаас суралцуулах захиалга, төлөвлөлтийг үнэн зөв бодитой төлөвлөх.</a:t>
            </a:r>
          </a:p>
          <a:p>
            <a:pPr marL="342900" indent="-342900">
              <a:lnSpc>
                <a:spcPct val="150000"/>
              </a:lnSpc>
              <a:buFont typeface="+mj-lt"/>
              <a:buAutoNum type="arabicPeriod"/>
            </a:pPr>
            <a:endParaRPr lang="mn-MN" dirty="0">
              <a:latin typeface="Arial" panose="020B0604020202020204" pitchFamily="34" charset="0"/>
              <a:cs typeface="Arial" panose="020B0604020202020204" pitchFamily="34" charset="0"/>
            </a:endParaRPr>
          </a:p>
          <a:p>
            <a:pPr marL="342900" indent="-342900">
              <a:buFont typeface="+mj-lt"/>
              <a:buAutoNum type="arabi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094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EDF8FFB-FEEB-473F-ABBA-223813578F89}"/>
              </a:ext>
            </a:extLst>
          </p:cNvPr>
          <p:cNvSpPr>
            <a:spLocks noGrp="1"/>
          </p:cNvSpPr>
          <p:nvPr>
            <p:ph type="subTitle" idx="1"/>
          </p:nvPr>
        </p:nvSpPr>
        <p:spPr>
          <a:xfrm>
            <a:off x="1611347" y="2562655"/>
            <a:ext cx="8969306" cy="2292619"/>
          </a:xfrm>
        </p:spPr>
        <p:txBody>
          <a:bodyPr>
            <a:noAutofit/>
          </a:bodyPr>
          <a:lstStyle/>
          <a:p>
            <a:pPr>
              <a:lnSpc>
                <a:spcPct val="100000"/>
              </a:lnSpc>
            </a:pPr>
            <a:r>
              <a:rPr lang="mn-MN" sz="4000" b="1" dirty="0">
                <a:solidFill>
                  <a:srgbClr val="002060"/>
                </a:solidFill>
                <a:latin typeface="Arial" panose="020B0604020202020204" pitchFamily="34" charset="0"/>
                <a:cs typeface="Arial" panose="020B0604020202020204" pitchFamily="34" charset="0"/>
              </a:rPr>
              <a:t>АНХААРАЛ ТАВЬСАНД БАЯРЛАЛАА</a:t>
            </a:r>
          </a:p>
        </p:txBody>
      </p:sp>
      <p:pic>
        <p:nvPicPr>
          <p:cNvPr id="4" name="Picture 3">
            <a:extLst>
              <a:ext uri="{FF2B5EF4-FFF2-40B4-BE49-F238E27FC236}">
                <a16:creationId xmlns:a16="http://schemas.microsoft.com/office/drawing/2014/main" id="{F8476D01-9874-A549-B9F6-C4862E21C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527" y="216655"/>
            <a:ext cx="598947" cy="684511"/>
          </a:xfrm>
          <a:prstGeom prst="rect">
            <a:avLst/>
          </a:prstGeom>
        </p:spPr>
      </p:pic>
      <p:pic>
        <p:nvPicPr>
          <p:cNvPr id="9" name="Picture 8">
            <a:extLst>
              <a:ext uri="{FF2B5EF4-FFF2-40B4-BE49-F238E27FC236}">
                <a16:creationId xmlns:a16="http://schemas.microsoft.com/office/drawing/2014/main" id="{ACA95873-0B79-0383-1C14-53286699F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867" y="-38643"/>
            <a:ext cx="2285133" cy="1987753"/>
          </a:xfrm>
          <a:prstGeom prst="rect">
            <a:avLst/>
          </a:prstGeom>
        </p:spPr>
      </p:pic>
      <p:pic>
        <p:nvPicPr>
          <p:cNvPr id="11" name="Picture 10">
            <a:extLst>
              <a:ext uri="{FF2B5EF4-FFF2-40B4-BE49-F238E27FC236}">
                <a16:creationId xmlns:a16="http://schemas.microsoft.com/office/drawing/2014/main" id="{D764D78D-378A-FA61-CB8C-446BC6278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145119" y="4811119"/>
            <a:ext cx="2189338" cy="1904424"/>
          </a:xfrm>
          <a:prstGeom prst="rect">
            <a:avLst/>
          </a:prstGeom>
        </p:spPr>
      </p:pic>
      <p:pic>
        <p:nvPicPr>
          <p:cNvPr id="13" name="Picture 12">
            <a:extLst>
              <a:ext uri="{FF2B5EF4-FFF2-40B4-BE49-F238E27FC236}">
                <a16:creationId xmlns:a16="http://schemas.microsoft.com/office/drawing/2014/main" id="{F0CD5112-F366-9335-EC21-28CD63752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5212" y="4776032"/>
            <a:ext cx="2393444" cy="2081968"/>
          </a:xfrm>
          <a:prstGeom prst="rect">
            <a:avLst/>
          </a:prstGeom>
        </p:spPr>
      </p:pic>
      <p:pic>
        <p:nvPicPr>
          <p:cNvPr id="15" name="Picture 14">
            <a:extLst>
              <a:ext uri="{FF2B5EF4-FFF2-40B4-BE49-F238E27FC236}">
                <a16:creationId xmlns:a16="http://schemas.microsoft.com/office/drawing/2014/main" id="{C4962663-3BBF-9117-15E0-0018F1494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49177" y="142712"/>
            <a:ext cx="2292618" cy="1994263"/>
          </a:xfrm>
          <a:prstGeom prst="rect">
            <a:avLst/>
          </a:prstGeom>
        </p:spPr>
      </p:pic>
      <p:pic>
        <p:nvPicPr>
          <p:cNvPr id="1028" name="Picture 4" descr="Эрүүл мэндийн яам - Монгол улсын засгийн газар">
            <a:extLst>
              <a:ext uri="{FF2B5EF4-FFF2-40B4-BE49-F238E27FC236}">
                <a16:creationId xmlns:a16="http://schemas.microsoft.com/office/drawing/2014/main" id="{1C481BDE-4F60-40D0-AB4B-337F8FE3C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39" y="253294"/>
            <a:ext cx="1498636" cy="6583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827A205-CA4F-4E00-9CD0-1E2BAB5615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5727" y="227168"/>
            <a:ext cx="8382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452CE76-2DF0-40F2-A2C2-B59A8C34D3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spTree>
    <p:extLst>
      <p:ext uri="{BB962C8B-B14F-4D97-AF65-F5344CB8AC3E}">
        <p14:creationId xmlns:p14="http://schemas.microsoft.com/office/powerpoint/2010/main" val="560356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sp>
        <p:nvSpPr>
          <p:cNvPr id="9" name="Text Placeholder 3">
            <a:extLst>
              <a:ext uri="{FF2B5EF4-FFF2-40B4-BE49-F238E27FC236}">
                <a16:creationId xmlns:a16="http://schemas.microsoft.com/office/drawing/2014/main" id="{D88C1A41-786D-4971-A871-13B4D73B655F}"/>
              </a:ext>
            </a:extLst>
          </p:cNvPr>
          <p:cNvSpPr>
            <a:spLocks noGrp="1"/>
          </p:cNvSpPr>
          <p:nvPr/>
        </p:nvSpPr>
        <p:spPr>
          <a:xfrm>
            <a:off x="1800340" y="2791967"/>
            <a:ext cx="9300911" cy="485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0"/>
              </a:spcBef>
              <a:spcAft>
                <a:spcPts val="0"/>
              </a:spcAft>
              <a:buClr>
                <a:schemeClr val="accent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1pPr>
            <a:lvl2pPr marL="1219170" marR="0" lvl="1" indent="-474121" algn="l" rtl="0">
              <a:lnSpc>
                <a:spcPct val="100000"/>
              </a:lnSpc>
              <a:spcBef>
                <a:spcPts val="800"/>
              </a:spcBef>
              <a:spcAft>
                <a:spcPts val="0"/>
              </a:spcAft>
              <a:buClr>
                <a:schemeClr val="accent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2pPr>
            <a:lvl3pPr marL="1828754" marR="0" lvl="2"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3pPr>
            <a:lvl4pPr marL="2438339" marR="0" lvl="3"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4pPr>
            <a:lvl5pPr marL="3047924" marR="0" lvl="4"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5pPr>
            <a:lvl6pPr marL="3657509" marR="0" lvl="5"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6pPr>
            <a:lvl7pPr marL="4267093" marR="0" lvl="6"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7pPr>
            <a:lvl8pPr marL="4876678" marR="0" lvl="7"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8pPr>
            <a:lvl9pPr marL="5486263" marR="0" lvl="8" indent="-474121" algn="l" rtl="0">
              <a:lnSpc>
                <a:spcPct val="100000"/>
              </a:lnSpc>
              <a:spcBef>
                <a:spcPts val="800"/>
              </a:spcBef>
              <a:spcAft>
                <a:spcPts val="80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9pPr>
          </a:lstStyle>
          <a:p>
            <a:pPr marL="135464" indent="0" algn="ctr">
              <a:buNone/>
            </a:pPr>
            <a:r>
              <a:rPr lang="mn-MN"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ТӨГСӨЛТИЙН ДАРААХ СУРГАЛТЫН </a:t>
            </a:r>
          </a:p>
          <a:p>
            <a:pPr marL="135464" indent="0" algn="ctr">
              <a:buNone/>
            </a:pPr>
            <a:r>
              <a:rPr lang="mn-MN"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ТОГТОЛЦОО, ӨНӨӨГИЙН БАЙДАЛ</a:t>
            </a:r>
            <a:endParaRPr lang="en-US"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77B91C0-E8A9-49A9-9A02-C5B5F4478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527" y="216655"/>
            <a:ext cx="598947" cy="684511"/>
          </a:xfrm>
          <a:prstGeom prst="rect">
            <a:avLst/>
          </a:prstGeom>
        </p:spPr>
      </p:pic>
      <p:pic>
        <p:nvPicPr>
          <p:cNvPr id="10" name="Picture 4" descr="Эрүүл мэндийн яам - Монгол улсын засгийн газар">
            <a:extLst>
              <a:ext uri="{FF2B5EF4-FFF2-40B4-BE49-F238E27FC236}">
                <a16:creationId xmlns:a16="http://schemas.microsoft.com/office/drawing/2014/main" id="{94DAF531-6C73-49AE-81B0-B33C32747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39" y="253294"/>
            <a:ext cx="1498636" cy="6583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7F305908-7ADE-462D-B880-5F9A120243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5727" y="227168"/>
            <a:ext cx="8382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855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560940-EA1B-2C51-3C7F-7134671F4C31}"/>
              </a:ext>
            </a:extLst>
          </p:cNvPr>
          <p:cNvSpPr txBox="1"/>
          <p:nvPr/>
        </p:nvSpPr>
        <p:spPr>
          <a:xfrm rot="5400000">
            <a:off x="-2086502" y="3644104"/>
            <a:ext cx="485140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ong-CN" sz="3600" b="1" i="0" u="none" strike="noStrike" kern="1200" cap="none" spc="0" normalizeH="0" baseline="0" noProof="0" dirty="0">
                <a:ln>
                  <a:noFill/>
                </a:ln>
                <a:solidFill>
                  <a:srgbClr val="002060"/>
                </a:solidFill>
                <a:effectLst/>
                <a:uLnTx/>
                <a:uFillTx/>
                <a:latin typeface="Arial" panose="020B0604020202020204" pitchFamily="34" charset="0"/>
                <a:ea typeface="+mn-ea"/>
                <a:cs typeface="Mongolian Baiti" panose="03000500000000000000" pitchFamily="66" charset="0"/>
              </a:rPr>
              <a:t>ᠡᠷᠡᢉᠦᠯ ᠮᠡᠨᠳᠦ ᠎ᠶᠢᠨ ᠬᠥ᠍᠍᠍᠍᠍᠍᠍᠍᠋᠋᠍᠍ᠭ᠍ᠵᠢᠯ ᠦᠨ ᠲᠥᠪ </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76200">
            <a:solidFill>
              <a:srgbClr val="E2A54C"/>
            </a:solidFill>
          </a:ln>
        </p:spPr>
        <p:style>
          <a:lnRef idx="1">
            <a:schemeClr val="accent1"/>
          </a:lnRef>
          <a:fillRef idx="0">
            <a:schemeClr val="accent1"/>
          </a:fillRef>
          <a:effectRef idx="0">
            <a:schemeClr val="accent1"/>
          </a:effectRef>
          <a:fontRef idx="minor">
            <a:schemeClr val="tx1"/>
          </a:fontRef>
        </p:style>
      </p:cxnSp>
      <p:pic>
        <p:nvPicPr>
          <p:cNvPr id="68" name="Picture 67">
            <a:extLst>
              <a:ext uri="{FF2B5EF4-FFF2-40B4-BE49-F238E27FC236}">
                <a16:creationId xmlns:a16="http://schemas.microsoft.com/office/drawing/2014/main" id="{41C5C800-F1DA-B932-B074-3A9CEF821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05" y="232845"/>
            <a:ext cx="512628" cy="585860"/>
          </a:xfrm>
          <a:prstGeom prst="rect">
            <a:avLst/>
          </a:prstGeom>
        </p:spPr>
      </p:pic>
      <p:sp>
        <p:nvSpPr>
          <p:cNvPr id="69" name="TextBox 68">
            <a:extLst>
              <a:ext uri="{FF2B5EF4-FFF2-40B4-BE49-F238E27FC236}">
                <a16:creationId xmlns:a16="http://schemas.microsoft.com/office/drawing/2014/main" id="{4D725C3E-57C7-7CFB-DD8E-9F4A17F52C8F}"/>
              </a:ext>
            </a:extLst>
          </p:cNvPr>
          <p:cNvSpPr txBox="1"/>
          <p:nvPr/>
        </p:nvSpPr>
        <p:spPr>
          <a:xfrm>
            <a:off x="913939" y="568552"/>
            <a:ext cx="13688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7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ЭРҮҮЛ МЭНДИЙН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7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ХӨГЖЛИЙН ТӨВ</a:t>
            </a:r>
          </a:p>
        </p:txBody>
      </p:sp>
      <p:sp>
        <p:nvSpPr>
          <p:cNvPr id="19" name="TextBox 18">
            <a:extLst>
              <a:ext uri="{FF2B5EF4-FFF2-40B4-BE49-F238E27FC236}">
                <a16:creationId xmlns:a16="http://schemas.microsoft.com/office/drawing/2014/main" id="{F872BF2E-6BB1-D7E8-36BB-1FCAE4947C49}"/>
              </a:ext>
            </a:extLst>
          </p:cNvPr>
          <p:cNvSpPr txBox="1"/>
          <p:nvPr/>
        </p:nvSpPr>
        <p:spPr>
          <a:xfrm>
            <a:off x="2527306" y="353934"/>
            <a:ext cx="74794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24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ХҮНИЙ НӨӨЦИЙН ХӨГЖИЛ</a:t>
            </a:r>
            <a:endParaRPr kumimoji="0" lang="en-US" sz="240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D7148422-0C05-4EB8-AE23-76AB709F3495}"/>
              </a:ext>
            </a:extLst>
          </p:cNvPr>
          <p:cNvSpPr txBox="1"/>
          <p:nvPr/>
        </p:nvSpPr>
        <p:spPr>
          <a:xfrm>
            <a:off x="2753272" y="1490073"/>
            <a:ext cx="1734528" cy="430887"/>
          </a:xfrm>
          <a:prstGeom prst="rect">
            <a:avLst/>
          </a:prstGeom>
          <a:noFill/>
          <a:ln>
            <a:solidFill>
              <a:srgbClr val="002060"/>
            </a:solidFill>
          </a:ln>
        </p:spPr>
        <p:txBody>
          <a:bodyPr wrap="square" rtlCol="0">
            <a:spAutoFit/>
          </a:bodyPr>
          <a:lstStyle/>
          <a:p>
            <a:pPr algn="ctr"/>
            <a:r>
              <a:rPr lang="mn-MN" sz="1100" dirty="0">
                <a:latin typeface="Arial" panose="020B0604020202020204" pitchFamily="34" charset="0"/>
                <a:cs typeface="Arial" panose="020B0604020202020204" pitchFamily="34" charset="0"/>
              </a:rPr>
              <a:t>ТӨГСӨЛТИЙН ДАРААХ СУРГАЛТ</a:t>
            </a:r>
            <a:endParaRPr lang="en-US" sz="1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D30044B-84E6-4EF9-928F-D83EB931D50F}"/>
              </a:ext>
            </a:extLst>
          </p:cNvPr>
          <p:cNvSpPr txBox="1"/>
          <p:nvPr/>
        </p:nvSpPr>
        <p:spPr>
          <a:xfrm>
            <a:off x="615751" y="2504785"/>
            <a:ext cx="1698546" cy="600164"/>
          </a:xfrm>
          <a:prstGeom prst="rect">
            <a:avLst/>
          </a:prstGeom>
          <a:noFill/>
          <a:ln>
            <a:solidFill>
              <a:srgbClr val="002060"/>
            </a:solidFill>
          </a:ln>
        </p:spPr>
        <p:txBody>
          <a:bodyPr wrap="square" rtlCol="0">
            <a:spAutoFit/>
          </a:bodyPr>
          <a:lstStyle/>
          <a:p>
            <a:pPr algn="ctr"/>
            <a:r>
              <a:rPr lang="mn-MN" sz="1100" b="1" dirty="0">
                <a:latin typeface="Arial" panose="020B0604020202020204" pitchFamily="34" charset="0"/>
                <a:cs typeface="Arial" panose="020B0604020202020204" pitchFamily="34" charset="0"/>
              </a:rPr>
              <a:t>ЭМНЭЛГИЙН МЭРГЭЖИЛТНИЙ ХӨГЖЛИЙН ЗӨВЛӨЛ</a:t>
            </a:r>
            <a:endParaRPr lang="en-US" sz="1100" b="1" dirty="0">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ACF05469-A5B8-4BA3-9E72-402083ADBD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350" y="1136245"/>
            <a:ext cx="1302759" cy="572400"/>
          </a:xfrm>
          <a:prstGeom prst="rect">
            <a:avLst/>
          </a:prstGeom>
        </p:spPr>
      </p:pic>
      <p:sp>
        <p:nvSpPr>
          <p:cNvPr id="21" name="TextBox 20">
            <a:extLst>
              <a:ext uri="{FF2B5EF4-FFF2-40B4-BE49-F238E27FC236}">
                <a16:creationId xmlns:a16="http://schemas.microsoft.com/office/drawing/2014/main" id="{086B31B9-BC5A-4E61-9827-27B87A97B5DE}"/>
              </a:ext>
            </a:extLst>
          </p:cNvPr>
          <p:cNvSpPr txBox="1"/>
          <p:nvPr/>
        </p:nvSpPr>
        <p:spPr>
          <a:xfrm>
            <a:off x="4650832" y="969480"/>
            <a:ext cx="2126723" cy="95410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a:t>
            </a:r>
            <a:r>
              <a:rPr lang="mn-MN" sz="1400" dirty="0">
                <a:latin typeface="Arial" panose="020B0604020202020204" pitchFamily="34" charset="0"/>
                <a:cs typeface="Arial" panose="020B0604020202020204" pitchFamily="34" charset="0"/>
              </a:rPr>
              <a:t>Мэргэшүүлэх сургалт</a:t>
            </a:r>
          </a:p>
          <a:p>
            <a:pPr algn="ctr"/>
            <a:r>
              <a:rPr lang="mn-MN" sz="1400" i="1" dirty="0">
                <a:latin typeface="Arial" panose="020B0604020202020204" pitchFamily="34" charset="0"/>
                <a:cs typeface="Arial" panose="020B0604020202020204" pitchFamily="34" charset="0"/>
              </a:rPr>
              <a:t>35 сургалт эрхлэх байгууллага</a:t>
            </a:r>
          </a:p>
          <a:p>
            <a:pPr algn="ctr"/>
            <a:endParaRPr lang="en-US" sz="14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A71A74C1-F145-4589-BEC7-7E8B5AC69659}"/>
              </a:ext>
            </a:extLst>
          </p:cNvPr>
          <p:cNvSpPr txBox="1"/>
          <p:nvPr/>
        </p:nvSpPr>
        <p:spPr>
          <a:xfrm>
            <a:off x="478905" y="4523271"/>
            <a:ext cx="1972239" cy="600164"/>
          </a:xfrm>
          <a:prstGeom prst="rect">
            <a:avLst/>
          </a:prstGeom>
          <a:noFill/>
          <a:ln>
            <a:solidFill>
              <a:srgbClr val="002060"/>
            </a:solidFill>
          </a:ln>
        </p:spPr>
        <p:txBody>
          <a:bodyPr wrap="square" rtlCol="0">
            <a:spAutoFit/>
          </a:bodyPr>
          <a:lstStyle/>
          <a:p>
            <a:pPr algn="ctr"/>
            <a:r>
              <a:rPr lang="mn-MN" sz="1100" b="1" dirty="0">
                <a:latin typeface="Arial" panose="020B0604020202020204" pitchFamily="34" charset="0"/>
                <a:cs typeface="Arial" panose="020B0604020202020204" pitchFamily="34" charset="0"/>
              </a:rPr>
              <a:t>ЭМНЭЛГИЙН МЭРГЭЖИЛТНИЙ ЗӨВШӨӨРЛИЙН ЗӨВЛӨЛ</a:t>
            </a:r>
            <a:endParaRPr lang="en-US" sz="1100" b="1"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6C5907C-33FF-4161-BD48-DE647B552E65}"/>
              </a:ext>
            </a:extLst>
          </p:cNvPr>
          <p:cNvSpPr txBox="1"/>
          <p:nvPr/>
        </p:nvSpPr>
        <p:spPr>
          <a:xfrm>
            <a:off x="2846807" y="4523271"/>
            <a:ext cx="1855573" cy="600164"/>
          </a:xfrm>
          <a:prstGeom prst="rect">
            <a:avLst/>
          </a:prstGeom>
          <a:noFill/>
          <a:ln>
            <a:solidFill>
              <a:srgbClr val="002060"/>
            </a:solidFill>
          </a:ln>
        </p:spPr>
        <p:txBody>
          <a:bodyPr wrap="square" rtlCol="0">
            <a:spAutoFit/>
          </a:bodyPr>
          <a:lstStyle/>
          <a:p>
            <a:pPr algn="ctr"/>
            <a:r>
              <a:rPr lang="mn-MN" sz="1100" dirty="0">
                <a:latin typeface="Arial" panose="020B0604020202020204" pitchFamily="34" charset="0"/>
                <a:cs typeface="Arial" panose="020B0604020202020204" pitchFamily="34" charset="0"/>
              </a:rPr>
              <a:t>МЭРГЭЖЛИЙН ҮЙЛ АЖИЛЛАГАА ЭРХЛЭХ ЗӨВШӨӨРӨЛ ОЛГОХ</a:t>
            </a:r>
            <a:endParaRPr lang="en-US" sz="11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81FDF948-A790-4C68-94C2-06EDFC4DBD5E}"/>
              </a:ext>
            </a:extLst>
          </p:cNvPr>
          <p:cNvSpPr txBox="1"/>
          <p:nvPr/>
        </p:nvSpPr>
        <p:spPr>
          <a:xfrm>
            <a:off x="2846807" y="3484551"/>
            <a:ext cx="1582675" cy="430887"/>
          </a:xfrm>
          <a:prstGeom prst="rect">
            <a:avLst/>
          </a:prstGeom>
          <a:noFill/>
          <a:ln>
            <a:solidFill>
              <a:srgbClr val="002060"/>
            </a:solidFill>
          </a:ln>
        </p:spPr>
        <p:txBody>
          <a:bodyPr wrap="square" rtlCol="0">
            <a:spAutoFit/>
          </a:bodyPr>
          <a:lstStyle/>
          <a:p>
            <a:pPr algn="ctr"/>
            <a:r>
              <a:rPr lang="mn-MN" sz="1100" dirty="0">
                <a:latin typeface="Arial" panose="020B0604020202020204" pitchFamily="34" charset="0"/>
                <a:cs typeface="Arial" panose="020B0604020202020204" pitchFamily="34" charset="0"/>
              </a:rPr>
              <a:t>МЭРГЭШЛИЙН ЗЭРЭГ ОЛГОХ</a:t>
            </a:r>
            <a:endParaRPr lang="en-US" sz="11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7085A21-F1CD-4C4D-8B76-30EC2289A50A}"/>
              </a:ext>
            </a:extLst>
          </p:cNvPr>
          <p:cNvSpPr txBox="1"/>
          <p:nvPr/>
        </p:nvSpPr>
        <p:spPr>
          <a:xfrm>
            <a:off x="9648369" y="3531538"/>
            <a:ext cx="1907572" cy="523220"/>
          </a:xfrm>
          <a:prstGeom prst="rect">
            <a:avLst/>
          </a:prstGeom>
          <a:noFill/>
        </p:spPr>
        <p:txBody>
          <a:bodyPr wrap="square" rtlCol="0">
            <a:spAutoFit/>
          </a:bodyPr>
          <a:lstStyle/>
          <a:p>
            <a:pPr algn="ctr"/>
            <a:r>
              <a:rPr lang="mn-MN" sz="1400" dirty="0">
                <a:latin typeface="Arial" panose="020B0604020202020204" pitchFamily="34" charset="0"/>
                <a:cs typeface="Arial" panose="020B0604020202020204" pitchFamily="34" charset="0"/>
              </a:rPr>
              <a:t>31 мэргэжлийн нийгэмлэг, холбоо</a:t>
            </a:r>
            <a:endParaRPr lang="en-US" sz="1400"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588F8AA7-1873-4F2C-96AE-8DFC4DAEA135}"/>
              </a:ext>
            </a:extLst>
          </p:cNvPr>
          <p:cNvSpPr txBox="1"/>
          <p:nvPr/>
        </p:nvSpPr>
        <p:spPr>
          <a:xfrm>
            <a:off x="7642237" y="3358621"/>
            <a:ext cx="1907572" cy="738664"/>
          </a:xfrm>
          <a:prstGeom prst="rect">
            <a:avLst/>
          </a:prstGeom>
          <a:noFill/>
        </p:spPr>
        <p:txBody>
          <a:bodyPr wrap="square" rtlCol="0">
            <a:spAutoFit/>
          </a:bodyPr>
          <a:lstStyle/>
          <a:p>
            <a:pPr marL="285750" indent="-285750">
              <a:buFont typeface="Arial" panose="020B0604020202020204" pitchFamily="34" charset="0"/>
              <a:buChar char="•"/>
            </a:pPr>
            <a:r>
              <a:rPr lang="mn-MN" sz="1400" dirty="0">
                <a:latin typeface="Arial" panose="020B0604020202020204" pitchFamily="34" charset="0"/>
                <a:cs typeface="Arial" panose="020B0604020202020204" pitchFamily="34" charset="0"/>
              </a:rPr>
              <a:t>Ахлах</a:t>
            </a:r>
            <a:r>
              <a:rPr lang="en-US" sz="1400" dirty="0">
                <a:latin typeface="Arial" panose="020B0604020202020204" pitchFamily="34" charset="0"/>
                <a:cs typeface="Arial" panose="020B0604020202020204" pitchFamily="34" charset="0"/>
              </a:rPr>
              <a:t>- 4742</a:t>
            </a:r>
            <a:r>
              <a:rPr lang="mn-MN"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mn-MN" sz="1400" dirty="0">
                <a:latin typeface="Arial" panose="020B0604020202020204" pitchFamily="34" charset="0"/>
                <a:cs typeface="Arial" panose="020B0604020202020204" pitchFamily="34" charset="0"/>
              </a:rPr>
              <a:t>Тэргүүлэх</a:t>
            </a:r>
            <a:r>
              <a:rPr lang="en-US" sz="1400" dirty="0">
                <a:latin typeface="Arial" panose="020B0604020202020204" pitchFamily="34" charset="0"/>
                <a:cs typeface="Arial" panose="020B0604020202020204" pitchFamily="34" charset="0"/>
              </a:rPr>
              <a:t>- 2796</a:t>
            </a:r>
            <a:r>
              <a:rPr lang="mn-MN"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mn-MN" sz="1400" dirty="0">
                <a:latin typeface="Arial" panose="020B0604020202020204" pitchFamily="34" charset="0"/>
                <a:cs typeface="Arial" panose="020B0604020202020204" pitchFamily="34" charset="0"/>
              </a:rPr>
              <a:t>Зөвлөх</a:t>
            </a:r>
            <a:r>
              <a:rPr lang="en-US" sz="1400" dirty="0">
                <a:latin typeface="Arial" panose="020B0604020202020204" pitchFamily="34" charset="0"/>
                <a:cs typeface="Arial" panose="020B0604020202020204" pitchFamily="34" charset="0"/>
              </a:rPr>
              <a:t>- 396</a:t>
            </a:r>
          </a:p>
        </p:txBody>
      </p:sp>
      <p:sp>
        <p:nvSpPr>
          <p:cNvPr id="33" name="TextBox 32">
            <a:extLst>
              <a:ext uri="{FF2B5EF4-FFF2-40B4-BE49-F238E27FC236}">
                <a16:creationId xmlns:a16="http://schemas.microsoft.com/office/drawing/2014/main" id="{2D338050-75B6-42C7-A94B-0F120F386B75}"/>
              </a:ext>
            </a:extLst>
          </p:cNvPr>
          <p:cNvSpPr txBox="1"/>
          <p:nvPr/>
        </p:nvSpPr>
        <p:spPr>
          <a:xfrm>
            <a:off x="4979056" y="3514451"/>
            <a:ext cx="2498355" cy="523220"/>
          </a:xfrm>
          <a:prstGeom prst="rect">
            <a:avLst/>
          </a:prstGeom>
          <a:noFill/>
        </p:spPr>
        <p:txBody>
          <a:bodyPr wrap="square" rtlCol="0">
            <a:spAutoFit/>
          </a:bodyPr>
          <a:lstStyle/>
          <a:p>
            <a:pPr marL="285750" indent="-285750">
              <a:buFont typeface="Arial" panose="020B0604020202020204" pitchFamily="34" charset="0"/>
              <a:buChar char="•"/>
            </a:pPr>
            <a:r>
              <a:rPr lang="mn-MN" sz="1400" dirty="0">
                <a:latin typeface="Arial" panose="020B0604020202020204" pitchFamily="34" charset="0"/>
                <a:cs typeface="Arial" panose="020B0604020202020204" pitchFamily="34" charset="0"/>
              </a:rPr>
              <a:t>41 мэргэжлийн чиглэл</a:t>
            </a:r>
          </a:p>
          <a:p>
            <a:pPr marL="285750" indent="-285750">
              <a:buFont typeface="Arial" panose="020B0604020202020204" pitchFamily="34" charset="0"/>
              <a:buChar char="•"/>
            </a:pPr>
            <a:r>
              <a:rPr lang="mn-MN" sz="1400" dirty="0">
                <a:latin typeface="Arial" panose="020B0604020202020204" pitchFamily="34" charset="0"/>
                <a:cs typeface="Arial" panose="020B0604020202020204" pitchFamily="34" charset="0"/>
              </a:rPr>
              <a:t>85 мэргэшлийн чиглэл</a:t>
            </a:r>
            <a:endParaRPr lang="en-US" sz="1400"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3D7145D8-E7BB-4EDA-B8FE-7F08787366A7}"/>
              </a:ext>
            </a:extLst>
          </p:cNvPr>
          <p:cNvSpPr txBox="1"/>
          <p:nvPr/>
        </p:nvSpPr>
        <p:spPr>
          <a:xfrm>
            <a:off x="7642237" y="4339177"/>
            <a:ext cx="2283784" cy="1169551"/>
          </a:xfrm>
          <a:prstGeom prst="rect">
            <a:avLst/>
          </a:prstGeom>
          <a:noFill/>
        </p:spPr>
        <p:txBody>
          <a:bodyPr wrap="square" rtlCol="0">
            <a:spAutoFit/>
          </a:bodyPr>
          <a:lstStyle/>
          <a:p>
            <a:pPr marL="285750" indent="-285750">
              <a:buFont typeface="Arial" panose="020B0604020202020204" pitchFamily="34" charset="0"/>
              <a:buChar char="•"/>
            </a:pPr>
            <a:r>
              <a:rPr lang="mn-MN" sz="1400" dirty="0">
                <a:latin typeface="Arial" panose="020B0604020202020204" pitchFamily="34" charset="0"/>
                <a:cs typeface="Arial" panose="020B0604020202020204" pitchFamily="34" charset="0"/>
              </a:rPr>
              <a:t>Эмчлэх- 26359</a:t>
            </a:r>
          </a:p>
          <a:p>
            <a:pPr marL="285750" indent="-285750">
              <a:buFont typeface="Arial" panose="020B0604020202020204" pitchFamily="34" charset="0"/>
              <a:buChar char="•"/>
            </a:pPr>
            <a:r>
              <a:rPr lang="mn-MN" sz="1400" dirty="0">
                <a:latin typeface="Arial" panose="020B0604020202020204" pitchFamily="34" charset="0"/>
                <a:cs typeface="Arial" panose="020B0604020202020204" pitchFamily="34" charset="0"/>
              </a:rPr>
              <a:t>Эм барих- 8910</a:t>
            </a:r>
          </a:p>
          <a:p>
            <a:pPr marL="285750" indent="-285750">
              <a:buFont typeface="Arial" panose="020B0604020202020204" pitchFamily="34" charset="0"/>
              <a:buChar char="•"/>
            </a:pPr>
            <a:r>
              <a:rPr lang="mn-MN" sz="1400" dirty="0">
                <a:latin typeface="Arial" panose="020B0604020202020204" pitchFamily="34" charset="0"/>
                <a:cs typeface="Arial" panose="020B0604020202020204" pitchFamily="34" charset="0"/>
              </a:rPr>
              <a:t>Сувилах-16381</a:t>
            </a:r>
          </a:p>
          <a:p>
            <a:pPr marL="285750" indent="-285750">
              <a:buFont typeface="Arial" panose="020B0604020202020204" pitchFamily="34" charset="0"/>
              <a:buChar char="•"/>
            </a:pPr>
            <a:r>
              <a:rPr lang="mn-MN" sz="1400" dirty="0">
                <a:latin typeface="Arial" panose="020B0604020202020204" pitchFamily="34" charset="0"/>
                <a:cs typeface="Arial" panose="020B0604020202020204" pitchFamily="34" charset="0"/>
              </a:rPr>
              <a:t>Эх барих- 2790</a:t>
            </a:r>
          </a:p>
          <a:p>
            <a:pPr marL="285750" indent="-285750">
              <a:buFont typeface="Arial" panose="020B0604020202020204" pitchFamily="34" charset="0"/>
              <a:buChar char="•"/>
            </a:pPr>
            <a:r>
              <a:rPr lang="mn-MN" sz="1400" dirty="0">
                <a:latin typeface="Arial" panose="020B0604020202020204" pitchFamily="34" charset="0"/>
                <a:cs typeface="Arial" panose="020B0604020202020204" pitchFamily="34" charset="0"/>
              </a:rPr>
              <a:t>Сэргээн засах- 287</a:t>
            </a:r>
            <a:endParaRPr lang="en-US" sz="1400"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78220AA5-4627-4644-8691-79C5F15A292C}"/>
              </a:ext>
            </a:extLst>
          </p:cNvPr>
          <p:cNvSpPr txBox="1"/>
          <p:nvPr/>
        </p:nvSpPr>
        <p:spPr>
          <a:xfrm>
            <a:off x="1823963" y="5843976"/>
            <a:ext cx="120569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1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ЭРҮҮЛ МЭНДИЙН АЖИЛТНЫ НЭГДСЭН БҮРТГЭЛИЙН САНД </a:t>
            </a:r>
            <a:r>
              <a:rPr kumimoji="0" lang="en-US" sz="1400" b="1" i="0" u="none" strike="noStrike" kern="1200" cap="none" spc="0" normalizeH="0" baseline="0" noProof="0" dirty="0">
                <a:ln>
                  <a:noFill/>
                </a:ln>
                <a:solidFill>
                  <a:srgbClr val="CC6600"/>
                </a:solidFill>
                <a:effectLst/>
                <a:uLnTx/>
                <a:uFillTx/>
                <a:latin typeface="Arial" panose="020B0604020202020204" pitchFamily="34" charset="0"/>
                <a:ea typeface="+mn-ea"/>
                <a:cs typeface="Arial" panose="020B0604020202020204" pitchFamily="34" charset="0"/>
              </a:rPr>
              <a:t>6712</a:t>
            </a:r>
            <a:r>
              <a:rPr kumimoji="0" lang="mn-MN" sz="1400" b="1" i="0" u="none" strike="noStrike" kern="1200" cap="none" spc="0" normalizeH="0" baseline="0" noProof="0" dirty="0">
                <a:ln>
                  <a:noFill/>
                </a:ln>
                <a:solidFill>
                  <a:srgbClr val="CC6600"/>
                </a:solidFill>
                <a:effectLst/>
                <a:uLnTx/>
                <a:uFillTx/>
                <a:latin typeface="Arial" panose="020B0604020202020204" pitchFamily="34" charset="0"/>
                <a:ea typeface="+mn-ea"/>
                <a:cs typeface="Arial" panose="020B0604020202020204" pitchFamily="34" charset="0"/>
              </a:rPr>
              <a:t>7 </a:t>
            </a:r>
            <a:r>
              <a:rPr kumimoji="0" lang="mn-MN" sz="1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ХЭРЭГЛЭГЧИЙГ НЭВТРҮҮЛСЭН.</a:t>
            </a:r>
            <a:endParaRPr kumimoji="0" lang="en-US" sz="1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3AF61EEC-B53A-4B7F-A4A2-5549CC1D17FE}"/>
              </a:ext>
            </a:extLst>
          </p:cNvPr>
          <p:cNvSpPr txBox="1"/>
          <p:nvPr/>
        </p:nvSpPr>
        <p:spPr>
          <a:xfrm>
            <a:off x="4788980" y="4600215"/>
            <a:ext cx="2283783" cy="523220"/>
          </a:xfrm>
          <a:prstGeom prst="rect">
            <a:avLst/>
          </a:prstGeom>
          <a:noFill/>
        </p:spPr>
        <p:txBody>
          <a:bodyPr wrap="square" rtlCol="0">
            <a:spAutoFit/>
          </a:bodyPr>
          <a:lstStyle/>
          <a:p>
            <a:pPr marL="285750" indent="-285750" algn="ctr">
              <a:buFont typeface="Arial" panose="020B0604020202020204" pitchFamily="34" charset="0"/>
              <a:buChar char="•"/>
            </a:pPr>
            <a:r>
              <a:rPr lang="mn-MN" sz="1400" dirty="0">
                <a:latin typeface="Arial" panose="020B0604020202020204" pitchFamily="34" charset="0"/>
                <a:cs typeface="Arial" panose="020B0604020202020204" pitchFamily="34" charset="0"/>
              </a:rPr>
              <a:t>Нийт зөвшөөрөл-</a:t>
            </a:r>
            <a:r>
              <a:rPr lang="mn-MN" sz="1400" b="1" dirty="0">
                <a:latin typeface="Arial" panose="020B0604020202020204" pitchFamily="34" charset="0"/>
                <a:cs typeface="Arial" panose="020B0604020202020204" pitchFamily="34" charset="0"/>
              </a:rPr>
              <a:t>55065</a:t>
            </a:r>
          </a:p>
        </p:txBody>
      </p:sp>
      <p:sp>
        <p:nvSpPr>
          <p:cNvPr id="52" name="TextBox 51">
            <a:extLst>
              <a:ext uri="{FF2B5EF4-FFF2-40B4-BE49-F238E27FC236}">
                <a16:creationId xmlns:a16="http://schemas.microsoft.com/office/drawing/2014/main" id="{72C701AD-345B-44FA-BA21-0AECDC7FAE8A}"/>
              </a:ext>
            </a:extLst>
          </p:cNvPr>
          <p:cNvSpPr txBox="1"/>
          <p:nvPr/>
        </p:nvSpPr>
        <p:spPr>
          <a:xfrm>
            <a:off x="9888781" y="4554620"/>
            <a:ext cx="1907572" cy="738664"/>
          </a:xfrm>
          <a:prstGeom prst="rect">
            <a:avLst/>
          </a:prstGeom>
          <a:noFill/>
        </p:spPr>
        <p:txBody>
          <a:bodyPr wrap="square" rtlCol="0">
            <a:spAutoFit/>
          </a:bodyPr>
          <a:lstStyle/>
          <a:p>
            <a:pPr algn="ctr"/>
            <a:r>
              <a:rPr lang="mn-MN" sz="1400" dirty="0">
                <a:latin typeface="Arial" panose="020B0604020202020204" pitchFamily="34" charset="0"/>
                <a:cs typeface="Arial" panose="020B0604020202020204" pitchFamily="34" charset="0"/>
              </a:rPr>
              <a:t>Гадаадын эмнэлгийн мэргэжилтэн</a:t>
            </a:r>
            <a:r>
              <a:rPr lang="en-US" sz="1400" dirty="0">
                <a:latin typeface="Arial" panose="020B0604020202020204" pitchFamily="34" charset="0"/>
                <a:cs typeface="Arial" panose="020B0604020202020204" pitchFamily="34" charset="0"/>
              </a:rPr>
              <a:t>-104 </a:t>
            </a:r>
          </a:p>
        </p:txBody>
      </p:sp>
      <p:sp>
        <p:nvSpPr>
          <p:cNvPr id="55" name="TextBox 54">
            <a:extLst>
              <a:ext uri="{FF2B5EF4-FFF2-40B4-BE49-F238E27FC236}">
                <a16:creationId xmlns:a16="http://schemas.microsoft.com/office/drawing/2014/main" id="{EA99DB27-A70A-4F93-B848-BE392B645FBF}"/>
              </a:ext>
            </a:extLst>
          </p:cNvPr>
          <p:cNvSpPr txBox="1"/>
          <p:nvPr/>
        </p:nvSpPr>
        <p:spPr>
          <a:xfrm>
            <a:off x="4604699" y="2263635"/>
            <a:ext cx="2010976" cy="1384995"/>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II.</a:t>
            </a:r>
            <a:r>
              <a:rPr lang="mn-MN" sz="1400" dirty="0">
                <a:latin typeface="Arial" panose="020B0604020202020204" pitchFamily="34" charset="0"/>
                <a:cs typeface="Arial" panose="020B0604020202020204" pitchFamily="34" charset="0"/>
              </a:rPr>
              <a:t>Дээшүүлэх сургалт</a:t>
            </a:r>
            <a:endParaRPr lang="en-US" sz="1400" dirty="0">
              <a:latin typeface="Arial" panose="020B0604020202020204" pitchFamily="34" charset="0"/>
              <a:cs typeface="Arial" panose="020B0604020202020204" pitchFamily="34" charset="0"/>
            </a:endParaRPr>
          </a:p>
          <a:p>
            <a:pPr algn="ctr"/>
            <a:r>
              <a:rPr lang="en-US" sz="1400" i="1" dirty="0">
                <a:latin typeface="Arial" panose="020B0604020202020204" pitchFamily="34" charset="0"/>
                <a:cs typeface="Arial" panose="020B0604020202020204" pitchFamily="34" charset="0"/>
              </a:rPr>
              <a:t>17</a:t>
            </a:r>
            <a:r>
              <a:rPr lang="mn-MN" sz="1400" i="1" dirty="0">
                <a:latin typeface="Arial" panose="020B0604020202020204" pitchFamily="34" charset="0"/>
                <a:cs typeface="Arial" panose="020B0604020202020204" pitchFamily="34" charset="0"/>
              </a:rPr>
              <a:t> сургалт эрхлэх байгууллага</a:t>
            </a:r>
          </a:p>
          <a:p>
            <a:pPr algn="ctr"/>
            <a:r>
              <a:rPr lang="en-US" sz="1400" dirty="0">
                <a:latin typeface="Arial" panose="020B0604020202020204" pitchFamily="34" charset="0"/>
                <a:cs typeface="Arial" panose="020B0604020202020204" pitchFamily="34" charset="0"/>
              </a:rPr>
              <a:t> </a:t>
            </a:r>
            <a:endParaRPr lang="mn-MN" sz="1400" dirty="0">
              <a:latin typeface="Arial" panose="020B0604020202020204" pitchFamily="34" charset="0"/>
              <a:cs typeface="Arial" panose="020B0604020202020204" pitchFamily="34" charset="0"/>
            </a:endParaRPr>
          </a:p>
          <a:p>
            <a:pPr algn="ctr"/>
            <a:endParaRPr lang="mn-MN"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6C82EE0D-907E-4524-8445-1090C93161A7}"/>
              </a:ext>
            </a:extLst>
          </p:cNvPr>
          <p:cNvSpPr txBox="1"/>
          <p:nvPr/>
        </p:nvSpPr>
        <p:spPr>
          <a:xfrm>
            <a:off x="6928265" y="912794"/>
            <a:ext cx="1848348" cy="523220"/>
          </a:xfrm>
          <a:prstGeom prst="rect">
            <a:avLst/>
          </a:prstGeom>
          <a:noFill/>
        </p:spPr>
        <p:txBody>
          <a:bodyPr wrap="square" rtlCol="0">
            <a:spAutoFit/>
          </a:bodyPr>
          <a:lstStyle/>
          <a:p>
            <a:r>
              <a:rPr lang="mn-MN" sz="1400" dirty="0">
                <a:latin typeface="Arial" panose="020B0604020202020204" pitchFamily="34" charset="0"/>
                <a:cs typeface="Arial" panose="020B0604020202020204" pitchFamily="34" charset="0"/>
              </a:rPr>
              <a:t>1.Үндсэн мэргэшил</a:t>
            </a:r>
          </a:p>
          <a:p>
            <a:r>
              <a:rPr lang="mn-MN" sz="1400" dirty="0">
                <a:latin typeface="Arial" panose="020B0604020202020204" pitchFamily="34" charset="0"/>
                <a:cs typeface="Arial" panose="020B0604020202020204" pitchFamily="34" charset="0"/>
              </a:rPr>
              <a:t>          /1-3 жил/</a:t>
            </a:r>
          </a:p>
        </p:txBody>
      </p:sp>
      <p:sp>
        <p:nvSpPr>
          <p:cNvPr id="58" name="TextBox 57">
            <a:extLst>
              <a:ext uri="{FF2B5EF4-FFF2-40B4-BE49-F238E27FC236}">
                <a16:creationId xmlns:a16="http://schemas.microsoft.com/office/drawing/2014/main" id="{79044D66-8302-4763-8EA0-7ABF753C82BD}"/>
              </a:ext>
            </a:extLst>
          </p:cNvPr>
          <p:cNvSpPr txBox="1"/>
          <p:nvPr/>
        </p:nvSpPr>
        <p:spPr>
          <a:xfrm>
            <a:off x="6952174" y="1477311"/>
            <a:ext cx="2357762" cy="523220"/>
          </a:xfrm>
          <a:prstGeom prst="rect">
            <a:avLst/>
          </a:prstGeom>
          <a:noFill/>
        </p:spPr>
        <p:txBody>
          <a:bodyPr wrap="square">
            <a:spAutoFit/>
          </a:bodyPr>
          <a:lstStyle/>
          <a:p>
            <a:r>
              <a:rPr lang="mn-MN" sz="1400" dirty="0">
                <a:latin typeface="Arial" panose="020B0604020202020204" pitchFamily="34" charset="0"/>
                <a:cs typeface="Arial" panose="020B0604020202020204" pitchFamily="34" charset="0"/>
              </a:rPr>
              <a:t>2. Төрөлжсөн мэргэшил</a:t>
            </a:r>
          </a:p>
          <a:p>
            <a:r>
              <a:rPr lang="mn-MN" sz="1400" dirty="0">
                <a:latin typeface="Arial" panose="020B0604020202020204" pitchFamily="34" charset="0"/>
                <a:cs typeface="Arial" panose="020B0604020202020204" pitchFamily="34" charset="0"/>
              </a:rPr>
              <a:t>          /3 сар-1 жил/</a:t>
            </a:r>
            <a:endParaRPr lang="en-US" sz="1400"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D870F00A-6453-4DD9-B4BF-6DFC337BF743}"/>
              </a:ext>
            </a:extLst>
          </p:cNvPr>
          <p:cNvSpPr txBox="1"/>
          <p:nvPr/>
        </p:nvSpPr>
        <p:spPr>
          <a:xfrm>
            <a:off x="9438728" y="1026100"/>
            <a:ext cx="2913458" cy="615553"/>
          </a:xfrm>
          <a:prstGeom prst="rect">
            <a:avLst/>
          </a:prstGeom>
          <a:noFill/>
        </p:spPr>
        <p:txBody>
          <a:bodyPr wrap="square" rtlCol="0">
            <a:spAutoFit/>
          </a:bodyPr>
          <a:lstStyle/>
          <a:p>
            <a:pPr marL="285750" indent="-285750">
              <a:buFont typeface="Arial" panose="020B0604020202020204" pitchFamily="34" charset="0"/>
              <a:buChar char="•"/>
            </a:pPr>
            <a:r>
              <a:rPr lang="mn-MN" sz="1400" dirty="0">
                <a:latin typeface="Arial" panose="020B0604020202020204" pitchFamily="34" charset="0"/>
                <a:cs typeface="Arial" panose="020B0604020202020204" pitchFamily="34" charset="0"/>
              </a:rPr>
              <a:t>37 мэргэшлийн чиглэл</a:t>
            </a:r>
          </a:p>
          <a:p>
            <a:pPr marL="285750" indent="-285750">
              <a:buFont typeface="Arial" panose="020B0604020202020204" pitchFamily="34" charset="0"/>
              <a:buChar char="•"/>
            </a:pPr>
            <a:endParaRPr lang="en-US" sz="2000" dirty="0"/>
          </a:p>
        </p:txBody>
      </p:sp>
      <p:sp>
        <p:nvSpPr>
          <p:cNvPr id="60" name="TextBox 59">
            <a:extLst>
              <a:ext uri="{FF2B5EF4-FFF2-40B4-BE49-F238E27FC236}">
                <a16:creationId xmlns:a16="http://schemas.microsoft.com/office/drawing/2014/main" id="{75F59CC2-C852-45A2-8BC0-9D85D31E1CB7}"/>
              </a:ext>
            </a:extLst>
          </p:cNvPr>
          <p:cNvSpPr txBox="1"/>
          <p:nvPr/>
        </p:nvSpPr>
        <p:spPr>
          <a:xfrm>
            <a:off x="9438728" y="1537602"/>
            <a:ext cx="2913458" cy="307777"/>
          </a:xfrm>
          <a:prstGeom prst="rect">
            <a:avLst/>
          </a:prstGeom>
          <a:noFill/>
        </p:spPr>
        <p:txBody>
          <a:bodyPr wrap="square" rtlCol="0">
            <a:spAutoFit/>
          </a:bodyPr>
          <a:lstStyle/>
          <a:p>
            <a:pPr marL="285750" indent="-285750">
              <a:buFont typeface="Arial" panose="020B0604020202020204" pitchFamily="34" charset="0"/>
              <a:buChar char="•"/>
            </a:pPr>
            <a:r>
              <a:rPr lang="mn-MN"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4</a:t>
            </a:r>
            <a:r>
              <a:rPr lang="mn-MN" sz="1400" dirty="0">
                <a:latin typeface="Arial" panose="020B0604020202020204" pitchFamily="34" charset="0"/>
                <a:cs typeface="Arial" panose="020B0604020202020204" pitchFamily="34" charset="0"/>
              </a:rPr>
              <a:t> мэргэшлийн чиглэл</a:t>
            </a:r>
          </a:p>
        </p:txBody>
      </p:sp>
      <p:sp>
        <p:nvSpPr>
          <p:cNvPr id="61" name="TextBox 60">
            <a:extLst>
              <a:ext uri="{FF2B5EF4-FFF2-40B4-BE49-F238E27FC236}">
                <a16:creationId xmlns:a16="http://schemas.microsoft.com/office/drawing/2014/main" id="{B405B2FD-AFD2-40AB-BF11-8FD935310D17}"/>
              </a:ext>
            </a:extLst>
          </p:cNvPr>
          <p:cNvSpPr txBox="1"/>
          <p:nvPr/>
        </p:nvSpPr>
        <p:spPr>
          <a:xfrm>
            <a:off x="6902599" y="2249205"/>
            <a:ext cx="2940049" cy="523220"/>
          </a:xfrm>
          <a:prstGeom prst="rect">
            <a:avLst/>
          </a:prstGeom>
          <a:noFill/>
        </p:spPr>
        <p:txBody>
          <a:bodyPr wrap="square" rtlCol="0">
            <a:spAutoFit/>
          </a:bodyPr>
          <a:lstStyle/>
          <a:p>
            <a:r>
              <a:rPr lang="mn-MN" sz="1400" dirty="0">
                <a:latin typeface="Arial" panose="020B0604020202020204" pitchFamily="34" charset="0"/>
                <a:cs typeface="Arial" panose="020B0604020202020204" pitchFamily="34" charset="0"/>
              </a:rPr>
              <a:t>1.Мэргэжил дээшлүүлэх</a:t>
            </a:r>
          </a:p>
          <a:p>
            <a:r>
              <a:rPr lang="mn-MN" sz="1400" dirty="0">
                <a:latin typeface="Arial" panose="020B0604020202020204" pitchFamily="34" charset="0"/>
                <a:cs typeface="Arial" panose="020B0604020202020204" pitchFamily="34" charset="0"/>
              </a:rPr>
              <a:t>          /1 -5 сар/</a:t>
            </a:r>
          </a:p>
        </p:txBody>
      </p:sp>
      <p:sp>
        <p:nvSpPr>
          <p:cNvPr id="62" name="TextBox 61">
            <a:extLst>
              <a:ext uri="{FF2B5EF4-FFF2-40B4-BE49-F238E27FC236}">
                <a16:creationId xmlns:a16="http://schemas.microsoft.com/office/drawing/2014/main" id="{4A3814D6-55B5-4196-92D7-8F67FD6A5C74}"/>
              </a:ext>
            </a:extLst>
          </p:cNvPr>
          <p:cNvSpPr txBox="1"/>
          <p:nvPr/>
        </p:nvSpPr>
        <p:spPr>
          <a:xfrm>
            <a:off x="6902598" y="2692747"/>
            <a:ext cx="3433759" cy="307777"/>
          </a:xfrm>
          <a:prstGeom prst="rect">
            <a:avLst/>
          </a:prstGeom>
          <a:noFill/>
        </p:spPr>
        <p:txBody>
          <a:bodyPr wrap="square">
            <a:spAutoFit/>
          </a:bodyPr>
          <a:lstStyle/>
          <a:p>
            <a:r>
              <a:rPr lang="mn-MN" sz="1400" dirty="0">
                <a:latin typeface="Arial" panose="020B0604020202020204" pitchFamily="34" charset="0"/>
                <a:cs typeface="Arial" panose="020B0604020202020204" pitchFamily="34" charset="0"/>
              </a:rPr>
              <a:t>2. Багц цаг богино хугацааны</a:t>
            </a:r>
          </a:p>
        </p:txBody>
      </p:sp>
      <p:sp>
        <p:nvSpPr>
          <p:cNvPr id="63" name="TextBox 62">
            <a:extLst>
              <a:ext uri="{FF2B5EF4-FFF2-40B4-BE49-F238E27FC236}">
                <a16:creationId xmlns:a16="http://schemas.microsoft.com/office/drawing/2014/main" id="{A0B128A0-2533-4593-BC45-D684F4D6825E}"/>
              </a:ext>
            </a:extLst>
          </p:cNvPr>
          <p:cNvSpPr txBox="1"/>
          <p:nvPr/>
        </p:nvSpPr>
        <p:spPr>
          <a:xfrm>
            <a:off x="9409530" y="2271248"/>
            <a:ext cx="2913458" cy="307777"/>
          </a:xfrm>
          <a:prstGeom prst="rect">
            <a:avLst/>
          </a:prstGeom>
          <a:noFill/>
        </p:spPr>
        <p:txBody>
          <a:bodyPr wrap="square" rtlCol="0">
            <a:spAutoFit/>
          </a:bodyPr>
          <a:lstStyle/>
          <a:p>
            <a:pPr marL="285750" indent="-285750">
              <a:buFont typeface="Arial" panose="020B0604020202020204" pitchFamily="34" charset="0"/>
              <a:buChar char="•"/>
            </a:pPr>
            <a:r>
              <a:rPr lang="mn-MN" sz="1400" dirty="0">
                <a:latin typeface="Arial" panose="020B0604020202020204" pitchFamily="34" charset="0"/>
                <a:cs typeface="Arial" panose="020B0604020202020204" pitchFamily="34" charset="0"/>
              </a:rPr>
              <a:t>81 мэргэшлийн чиглэл</a:t>
            </a:r>
          </a:p>
        </p:txBody>
      </p:sp>
      <p:cxnSp>
        <p:nvCxnSpPr>
          <p:cNvPr id="67" name="Straight Connector 66">
            <a:extLst>
              <a:ext uri="{FF2B5EF4-FFF2-40B4-BE49-F238E27FC236}">
                <a16:creationId xmlns:a16="http://schemas.microsoft.com/office/drawing/2014/main" id="{1B8CAB97-762E-4717-90A7-512CC14B9797}"/>
              </a:ext>
            </a:extLst>
          </p:cNvPr>
          <p:cNvCxnSpPr>
            <a:cxnSpLocks/>
          </p:cNvCxnSpPr>
          <p:nvPr/>
        </p:nvCxnSpPr>
        <p:spPr>
          <a:xfrm flipH="1" flipV="1">
            <a:off x="2846807" y="3269994"/>
            <a:ext cx="8693962" cy="11742"/>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TextBox 64">
            <a:extLst>
              <a:ext uri="{FF2B5EF4-FFF2-40B4-BE49-F238E27FC236}">
                <a16:creationId xmlns:a16="http://schemas.microsoft.com/office/drawing/2014/main" id="{0EE988B4-7AF6-4C90-BC2B-E694B1E57B90}"/>
              </a:ext>
            </a:extLst>
          </p:cNvPr>
          <p:cNvSpPr txBox="1"/>
          <p:nvPr/>
        </p:nvSpPr>
        <p:spPr>
          <a:xfrm>
            <a:off x="9409530" y="2623319"/>
            <a:ext cx="2116262" cy="523220"/>
          </a:xfrm>
          <a:prstGeom prst="rect">
            <a:avLst/>
          </a:prstGeom>
          <a:noFill/>
        </p:spPr>
        <p:txBody>
          <a:bodyPr wrap="square" rtlCol="0">
            <a:spAutoFit/>
          </a:bodyPr>
          <a:lstStyle/>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126 мэргэжлийн нийгэмлэг, холбоо</a:t>
            </a:r>
            <a:endParaRPr lang="en-US" sz="1400" dirty="0">
              <a:latin typeface="Arial" panose="020B0604020202020204" pitchFamily="34" charset="0"/>
              <a:cs typeface="Arial" panose="020B0604020202020204" pitchFamily="34" charset="0"/>
            </a:endParaRPr>
          </a:p>
        </p:txBody>
      </p:sp>
      <p:cxnSp>
        <p:nvCxnSpPr>
          <p:cNvPr id="73" name="Straight Connector 72">
            <a:extLst>
              <a:ext uri="{FF2B5EF4-FFF2-40B4-BE49-F238E27FC236}">
                <a16:creationId xmlns:a16="http://schemas.microsoft.com/office/drawing/2014/main" id="{1A1D86EB-7123-4204-AB7F-8EB5B06226BC}"/>
              </a:ext>
            </a:extLst>
          </p:cNvPr>
          <p:cNvCxnSpPr>
            <a:cxnSpLocks/>
          </p:cNvCxnSpPr>
          <p:nvPr/>
        </p:nvCxnSpPr>
        <p:spPr>
          <a:xfrm flipH="1">
            <a:off x="2836938" y="4223570"/>
            <a:ext cx="8732926" cy="29435"/>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4" name="TextBox 73">
            <a:extLst>
              <a:ext uri="{FF2B5EF4-FFF2-40B4-BE49-F238E27FC236}">
                <a16:creationId xmlns:a16="http://schemas.microsoft.com/office/drawing/2014/main" id="{7D06EAF2-5AAE-4BA4-B3B0-6E40969AB6BB}"/>
              </a:ext>
            </a:extLst>
          </p:cNvPr>
          <p:cNvSpPr txBox="1"/>
          <p:nvPr/>
        </p:nvSpPr>
        <p:spPr>
          <a:xfrm>
            <a:off x="533123" y="6325392"/>
            <a:ext cx="110228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12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Шинэ сэргэлтийн бодлого</a:t>
            </a:r>
            <a:r>
              <a:rPr kumimoji="0" lang="mn-MN"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6.1.Төрөөс үзүүлэх үйлчилгээг цахимжуулж, төрийн хүнд суртлыг бууруулна.</a:t>
            </a: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845BCEAE-D1A0-4F6F-8123-D1BB2BA7576B}"/>
              </a:ext>
            </a:extLst>
          </p:cNvPr>
          <p:cNvSpPr txBox="1"/>
          <p:nvPr/>
        </p:nvSpPr>
        <p:spPr>
          <a:xfrm>
            <a:off x="8992298" y="5563796"/>
            <a:ext cx="3359888" cy="276999"/>
          </a:xfrm>
          <a:prstGeom prst="rect">
            <a:avLst/>
          </a:prstGeom>
          <a:noFill/>
        </p:spPr>
        <p:txBody>
          <a:bodyPr wrap="square" rtlCol="0">
            <a:spAutoFit/>
          </a:bodyPr>
          <a:lstStyle/>
          <a:p>
            <a:r>
              <a:rPr lang="mn-MN" sz="1200" i="1" dirty="0">
                <a:latin typeface="Arial" panose="020B0604020202020204" pitchFamily="34" charset="0"/>
                <a:cs typeface="Arial" panose="020B0604020202020204" pitchFamily="34" charset="0"/>
              </a:rPr>
              <a:t>2024 оны эхний хагас жилийн байдлаар</a:t>
            </a:r>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91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39282-40C9-0298-751A-AA9FB9FE7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5" y="232845"/>
            <a:ext cx="512628" cy="585860"/>
          </a:xfrm>
          <a:prstGeom prst="rect">
            <a:avLst/>
          </a:prstGeom>
        </p:spPr>
      </p:pic>
      <p:sp>
        <p:nvSpPr>
          <p:cNvPr id="2" name="TextBox 1">
            <a:extLst>
              <a:ext uri="{FF2B5EF4-FFF2-40B4-BE49-F238E27FC236}">
                <a16:creationId xmlns:a16="http://schemas.microsoft.com/office/drawing/2014/main" id="{3C560940-EA1B-2C51-3C7F-7134671F4C31}"/>
              </a:ext>
            </a:extLst>
          </p:cNvPr>
          <p:cNvSpPr txBox="1"/>
          <p:nvPr/>
        </p:nvSpPr>
        <p:spPr>
          <a:xfrm rot="5400000">
            <a:off x="-1962129" y="3755158"/>
            <a:ext cx="4851401" cy="646331"/>
          </a:xfrm>
          <a:prstGeom prst="rect">
            <a:avLst/>
          </a:prstGeom>
          <a:noFill/>
        </p:spPr>
        <p:txBody>
          <a:bodyPr wrap="square">
            <a:spAutoFit/>
          </a:bodyPr>
          <a:lstStyle/>
          <a:p>
            <a:r>
              <a:rPr lang="mn-Mong-CN" sz="3600" b="1" dirty="0">
                <a:solidFill>
                  <a:srgbClr val="002060"/>
                </a:solidFill>
                <a:latin typeface="Arial" panose="020B0604020202020204" pitchFamily="34" charset="0"/>
              </a:rPr>
              <a:t>ᠡᠷᠡᢉᠦᠯ ᠮᠡᠨᠳᠦ ᠎ᠶᠢᠨ ᠬᠥ᠍᠍᠍᠍᠍᠍᠍᠍᠋᠋᠍᠍ᠭ᠍ᠵᠢᠯ ᠦᠨ ᠲᠥᠪ </a:t>
            </a:r>
            <a:endParaRPr lang="en-US" sz="3600" b="1" dirty="0">
              <a:solidFill>
                <a:srgbClr val="00206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DCEEB4-710D-26D2-B1F9-218A113E15D5}"/>
              </a:ext>
            </a:extLst>
          </p:cNvPr>
          <p:cNvSpPr txBox="1"/>
          <p:nvPr/>
        </p:nvSpPr>
        <p:spPr>
          <a:xfrm>
            <a:off x="887808" y="568552"/>
            <a:ext cx="1368895" cy="307777"/>
          </a:xfrm>
          <a:prstGeom prst="rect">
            <a:avLst/>
          </a:prstGeom>
          <a:noFill/>
        </p:spPr>
        <p:txBody>
          <a:bodyPr wrap="square" rtlCol="0">
            <a:spAutoFit/>
          </a:bodyPr>
          <a:lstStyle/>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ЭРҮҮЛ МЭНДИЙН</a:t>
            </a:r>
          </a:p>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ХӨГЖЛИЙН ТӨВ</a:t>
            </a:r>
          </a:p>
        </p:txBody>
      </p: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2700">
            <a:solidFill>
              <a:srgbClr val="E2A54C"/>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AFC4D7E-55EF-473C-B79C-CC79B9716F84}"/>
              </a:ext>
            </a:extLst>
          </p:cNvPr>
          <p:cNvSpPr txBox="1"/>
          <p:nvPr/>
        </p:nvSpPr>
        <p:spPr>
          <a:xfrm>
            <a:off x="2756826" y="359873"/>
            <a:ext cx="9232102" cy="461665"/>
          </a:xfrm>
          <a:prstGeom prst="rect">
            <a:avLst/>
          </a:prstGeom>
          <a:noFill/>
        </p:spPr>
        <p:txBody>
          <a:bodyPr wrap="square" rtlCol="0">
            <a:spAutoFit/>
          </a:bodyPr>
          <a:lstStyle/>
          <a:p>
            <a:r>
              <a:rPr lang="mn-MN" sz="2400" dirty="0">
                <a:solidFill>
                  <a:srgbClr val="002060"/>
                </a:solidFill>
                <a:latin typeface="Arial" panose="020B0604020202020204" pitchFamily="34" charset="0"/>
                <a:cs typeface="Arial" panose="020B0604020202020204" pitchFamily="34" charset="0"/>
              </a:rPr>
              <a:t>ТӨГСӨЛТИЙН ДАРААХ СУРГАЛТЫН ТОГТОЛЦОО</a:t>
            </a:r>
            <a:endParaRPr lang="en-US" sz="2400" dirty="0">
              <a:solidFill>
                <a:srgbClr val="002060"/>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8ECD2FEE-A33B-4633-9D71-451779BBF00D}"/>
              </a:ext>
            </a:extLst>
          </p:cNvPr>
          <p:cNvGrpSpPr/>
          <p:nvPr/>
        </p:nvGrpSpPr>
        <p:grpSpPr>
          <a:xfrm>
            <a:off x="927143" y="1290977"/>
            <a:ext cx="10939234" cy="4021700"/>
            <a:chOff x="101552" y="1765257"/>
            <a:chExt cx="11620898" cy="4357951"/>
          </a:xfrm>
        </p:grpSpPr>
        <p:sp>
          <p:nvSpPr>
            <p:cNvPr id="18" name="Left-Right Arrow 6">
              <a:extLst>
                <a:ext uri="{FF2B5EF4-FFF2-40B4-BE49-F238E27FC236}">
                  <a16:creationId xmlns:a16="http://schemas.microsoft.com/office/drawing/2014/main" id="{353AFA96-E370-4AB5-9D0E-926102D1BB21}"/>
                </a:ext>
              </a:extLst>
            </p:cNvPr>
            <p:cNvSpPr/>
            <p:nvPr/>
          </p:nvSpPr>
          <p:spPr>
            <a:xfrm>
              <a:off x="522514" y="2660073"/>
              <a:ext cx="4168239" cy="665018"/>
            </a:xfrm>
            <a:prstGeom prst="leftRight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rPr>
                <a:t>6</a:t>
              </a:r>
              <a:r>
                <a:rPr lang="en-US" b="1" dirty="0">
                  <a:solidFill>
                    <a:sysClr val="windowText" lastClr="000000"/>
                  </a:solidFill>
                </a:rPr>
                <a:t> </a:t>
              </a:r>
              <a:r>
                <a:rPr lang="mn-MN" sz="1300" b="1" dirty="0">
                  <a:solidFill>
                    <a:sysClr val="windowText" lastClr="000000"/>
                  </a:solidFill>
                </a:rPr>
                <a:t>жил</a:t>
              </a:r>
              <a:endParaRPr lang="en-US" sz="1300" b="1" dirty="0">
                <a:solidFill>
                  <a:sysClr val="windowText" lastClr="000000"/>
                </a:solidFill>
              </a:endParaRPr>
            </a:p>
          </p:txBody>
        </p:sp>
        <p:sp>
          <p:nvSpPr>
            <p:cNvPr id="19" name="Left-Right Arrow 7">
              <a:extLst>
                <a:ext uri="{FF2B5EF4-FFF2-40B4-BE49-F238E27FC236}">
                  <a16:creationId xmlns:a16="http://schemas.microsoft.com/office/drawing/2014/main" id="{E24344BE-6A32-44E8-A4FF-5BC463F1E3EE}"/>
                </a:ext>
              </a:extLst>
            </p:cNvPr>
            <p:cNvSpPr/>
            <p:nvPr/>
          </p:nvSpPr>
          <p:spPr>
            <a:xfrm>
              <a:off x="4831279" y="2660073"/>
              <a:ext cx="1890156" cy="665018"/>
            </a:xfrm>
            <a:prstGeom prst="leftRight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ysClr val="windowText" lastClr="000000"/>
                  </a:solidFill>
                </a:rPr>
                <a:t>1-3</a:t>
              </a:r>
              <a:r>
                <a:rPr lang="en-US" sz="1400" b="1" dirty="0">
                  <a:solidFill>
                    <a:sysClr val="windowText" lastClr="000000"/>
                  </a:solidFill>
                </a:rPr>
                <a:t> </a:t>
              </a:r>
              <a:r>
                <a:rPr lang="mn-MN" sz="1400" b="1" dirty="0">
                  <a:solidFill>
                    <a:sysClr val="windowText" lastClr="000000"/>
                  </a:solidFill>
                </a:rPr>
                <a:t>жил</a:t>
              </a:r>
              <a:endParaRPr lang="en-US" sz="1400" b="1" dirty="0">
                <a:solidFill>
                  <a:sysClr val="windowText" lastClr="000000"/>
                </a:solidFill>
              </a:endParaRPr>
            </a:p>
          </p:txBody>
        </p:sp>
        <p:sp>
          <p:nvSpPr>
            <p:cNvPr id="20" name="Left-Right Arrow 8">
              <a:extLst>
                <a:ext uri="{FF2B5EF4-FFF2-40B4-BE49-F238E27FC236}">
                  <a16:creationId xmlns:a16="http://schemas.microsoft.com/office/drawing/2014/main" id="{9338E923-F5E8-4742-BD26-FEEB6E977BB2}"/>
                </a:ext>
              </a:extLst>
            </p:cNvPr>
            <p:cNvSpPr/>
            <p:nvPr/>
          </p:nvSpPr>
          <p:spPr>
            <a:xfrm>
              <a:off x="6978819" y="2660073"/>
              <a:ext cx="1306197" cy="665018"/>
            </a:xfrm>
            <a:prstGeom prst="leftRight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300" b="1" dirty="0">
                  <a:solidFill>
                    <a:sysClr val="windowText" lastClr="000000"/>
                  </a:solidFill>
                </a:rPr>
                <a:t>6 сараас 1 жил</a:t>
              </a:r>
              <a:endParaRPr lang="en-US" sz="1300" b="1" dirty="0">
                <a:solidFill>
                  <a:sysClr val="windowText" lastClr="000000"/>
                </a:solidFill>
              </a:endParaRPr>
            </a:p>
          </p:txBody>
        </p:sp>
        <p:sp>
          <p:nvSpPr>
            <p:cNvPr id="21" name="Left-Right Arrow 9">
              <a:extLst>
                <a:ext uri="{FF2B5EF4-FFF2-40B4-BE49-F238E27FC236}">
                  <a16:creationId xmlns:a16="http://schemas.microsoft.com/office/drawing/2014/main" id="{153A75A9-D89F-496D-8355-9767137CBC7D}"/>
                </a:ext>
              </a:extLst>
            </p:cNvPr>
            <p:cNvSpPr/>
            <p:nvPr/>
          </p:nvSpPr>
          <p:spPr>
            <a:xfrm>
              <a:off x="8285018" y="2660073"/>
              <a:ext cx="3079668" cy="665018"/>
            </a:xfrm>
            <a:prstGeom prst="leftRight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ysClr val="windowText" lastClr="000000"/>
                  </a:solidFill>
                </a:rPr>
                <a:t>Насан туршийн боловсрол</a:t>
              </a:r>
              <a:endParaRPr lang="en-US" sz="1400" b="1" dirty="0">
                <a:solidFill>
                  <a:sysClr val="windowText" lastClr="000000"/>
                </a:solidFill>
              </a:endParaRPr>
            </a:p>
          </p:txBody>
        </p:sp>
        <p:sp>
          <p:nvSpPr>
            <p:cNvPr id="22" name="Left Brace 21">
              <a:extLst>
                <a:ext uri="{FF2B5EF4-FFF2-40B4-BE49-F238E27FC236}">
                  <a16:creationId xmlns:a16="http://schemas.microsoft.com/office/drawing/2014/main" id="{0D9FA2B7-E28A-4CB1-BDEC-A22E9396CC86}"/>
                </a:ext>
              </a:extLst>
            </p:cNvPr>
            <p:cNvSpPr/>
            <p:nvPr/>
          </p:nvSpPr>
          <p:spPr>
            <a:xfrm rot="5400000">
              <a:off x="2449286" y="279072"/>
              <a:ext cx="314698" cy="4168241"/>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a:extLst>
                <a:ext uri="{FF2B5EF4-FFF2-40B4-BE49-F238E27FC236}">
                  <a16:creationId xmlns:a16="http://schemas.microsoft.com/office/drawing/2014/main" id="{3B37952F-3CC2-485E-AA3F-004411BB611B}"/>
                </a:ext>
              </a:extLst>
            </p:cNvPr>
            <p:cNvSpPr/>
            <p:nvPr/>
          </p:nvSpPr>
          <p:spPr>
            <a:xfrm rot="5400000">
              <a:off x="6330538" y="706587"/>
              <a:ext cx="314698" cy="3313212"/>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a:extLst>
                <a:ext uri="{FF2B5EF4-FFF2-40B4-BE49-F238E27FC236}">
                  <a16:creationId xmlns:a16="http://schemas.microsoft.com/office/drawing/2014/main" id="{90FC90D4-BF65-46B1-A68E-5FE9EF64F955}"/>
                </a:ext>
              </a:extLst>
            </p:cNvPr>
            <p:cNvSpPr/>
            <p:nvPr/>
          </p:nvSpPr>
          <p:spPr>
            <a:xfrm rot="5400000">
              <a:off x="9667503" y="823359"/>
              <a:ext cx="314698" cy="3079668"/>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0B82DF3E-162A-49B9-A58A-C4820B8756E4}"/>
                </a:ext>
              </a:extLst>
            </p:cNvPr>
            <p:cNvSpPr txBox="1"/>
            <p:nvPr/>
          </p:nvSpPr>
          <p:spPr>
            <a:xfrm>
              <a:off x="8285018" y="1765257"/>
              <a:ext cx="3079669" cy="523220"/>
            </a:xfrm>
            <a:prstGeom prst="rect">
              <a:avLst/>
            </a:prstGeom>
            <a:noFill/>
          </p:spPr>
          <p:txBody>
            <a:bodyPr wrap="square" rtlCol="0">
              <a:spAutoFit/>
            </a:bodyPr>
            <a:lstStyle/>
            <a:p>
              <a:pPr algn="ctr"/>
              <a:r>
                <a:rPr lang="mn-MN" sz="1400" dirty="0">
                  <a:latin typeface="Arial" panose="020B0604020202020204" pitchFamily="34" charset="0"/>
                  <a:cs typeface="Arial" panose="020B0604020202020204" pitchFamily="34" charset="0"/>
                </a:rPr>
                <a:t>ЭМХТ</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a:t>
              </a:r>
              <a:r>
                <a:rPr lang="mn-MN" sz="1400" dirty="0">
                  <a:latin typeface="Arial" panose="020B0604020202020204" pitchFamily="34" charset="0"/>
                  <a:cs typeface="Arial" panose="020B0604020202020204" pitchFamily="34" charset="0"/>
                </a:rPr>
                <a:t>ЭМЯ</a:t>
              </a:r>
              <a:r>
                <a:rPr lang="en-US" sz="1400" dirty="0">
                  <a:latin typeface="Arial" panose="020B0604020202020204" pitchFamily="34" charset="0"/>
                  <a:cs typeface="Arial" panose="020B0604020202020204" pitchFamily="34" charset="0"/>
                </a:rPr>
                <a:t>)</a:t>
              </a:r>
            </a:p>
          </p:txBody>
        </p:sp>
        <p:sp>
          <p:nvSpPr>
            <p:cNvPr id="26" name="TextBox 25">
              <a:extLst>
                <a:ext uri="{FF2B5EF4-FFF2-40B4-BE49-F238E27FC236}">
                  <a16:creationId xmlns:a16="http://schemas.microsoft.com/office/drawing/2014/main" id="{FC27C630-5668-42D1-931F-E17EB74E8A4B}"/>
                </a:ext>
              </a:extLst>
            </p:cNvPr>
            <p:cNvSpPr txBox="1"/>
            <p:nvPr/>
          </p:nvSpPr>
          <p:spPr>
            <a:xfrm>
              <a:off x="4736275" y="1765257"/>
              <a:ext cx="3398321" cy="307777"/>
            </a:xfrm>
            <a:prstGeom prst="rect">
              <a:avLst/>
            </a:prstGeom>
            <a:noFill/>
          </p:spPr>
          <p:txBody>
            <a:bodyPr wrap="square" rtlCol="0">
              <a:spAutoFit/>
            </a:bodyPr>
            <a:lstStyle/>
            <a:p>
              <a:pPr algn="ctr"/>
              <a:r>
                <a:rPr lang="mn-MN" sz="1400" dirty="0">
                  <a:latin typeface="Arial" panose="020B0604020202020204" pitchFamily="34" charset="0"/>
                  <a:cs typeface="Arial" panose="020B0604020202020204" pitchFamily="34" charset="0"/>
                </a:rPr>
                <a:t>ЭМХТ</a:t>
              </a:r>
              <a:r>
                <a:rPr lang="en-US" sz="1400" dirty="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АШУҮИС </a:t>
              </a:r>
              <a:r>
                <a:rPr lang="en-US" sz="1400" dirty="0">
                  <a:latin typeface="Arial" panose="020B0604020202020204" pitchFamily="34" charset="0"/>
                  <a:cs typeface="Arial" panose="020B0604020202020204" pitchFamily="34" charset="0"/>
                </a:rPr>
                <a:t>(</a:t>
              </a:r>
              <a:r>
                <a:rPr lang="mn-MN" sz="1400" dirty="0">
                  <a:latin typeface="Arial" panose="020B0604020202020204" pitchFamily="34" charset="0"/>
                  <a:cs typeface="Arial" panose="020B0604020202020204" pitchFamily="34" charset="0"/>
                </a:rPr>
                <a:t>ЭМЯ</a:t>
              </a:r>
              <a:r>
                <a:rPr lang="en-US" sz="1400" dirty="0">
                  <a:latin typeface="Arial" panose="020B0604020202020204" pitchFamily="34" charset="0"/>
                  <a:cs typeface="Arial" panose="020B0604020202020204" pitchFamily="34" charset="0"/>
                </a:rPr>
                <a:t>)</a:t>
              </a:r>
            </a:p>
          </p:txBody>
        </p:sp>
        <p:sp>
          <p:nvSpPr>
            <p:cNvPr id="27" name="TextBox 26">
              <a:extLst>
                <a:ext uri="{FF2B5EF4-FFF2-40B4-BE49-F238E27FC236}">
                  <a16:creationId xmlns:a16="http://schemas.microsoft.com/office/drawing/2014/main" id="{CCDDE6C9-B72A-4A7B-A64B-68B5F4F57474}"/>
                </a:ext>
              </a:extLst>
            </p:cNvPr>
            <p:cNvSpPr txBox="1"/>
            <p:nvPr/>
          </p:nvSpPr>
          <p:spPr>
            <a:xfrm>
              <a:off x="681014" y="1809749"/>
              <a:ext cx="4069938" cy="307777"/>
            </a:xfrm>
            <a:prstGeom prst="rect">
              <a:avLst/>
            </a:prstGeom>
            <a:noFill/>
          </p:spPr>
          <p:txBody>
            <a:bodyPr wrap="square" rtlCol="0">
              <a:spAutoFit/>
            </a:bodyPr>
            <a:lstStyle/>
            <a:p>
              <a:r>
                <a:rPr lang="mn-MN" sz="1400" dirty="0">
                  <a:latin typeface="Arial" panose="020B0604020202020204" pitchFamily="34" charset="0"/>
                  <a:cs typeface="Arial" panose="020B0604020202020204" pitchFamily="34" charset="0"/>
                </a:rPr>
                <a:t>Төгсөлтийн өмнөх сургалт </a:t>
              </a:r>
              <a:r>
                <a:rPr lang="en-US" sz="1400" dirty="0">
                  <a:latin typeface="Arial" panose="020B0604020202020204" pitchFamily="34" charset="0"/>
                  <a:cs typeface="Arial" panose="020B0604020202020204" pitchFamily="34" charset="0"/>
                </a:rPr>
                <a:t>(</a:t>
              </a:r>
              <a:r>
                <a:rPr lang="mn-MN" sz="1400" dirty="0">
                  <a:latin typeface="Arial" panose="020B0604020202020204" pitchFamily="34" charset="0"/>
                  <a:cs typeface="Arial" panose="020B0604020202020204" pitchFamily="34" charset="0"/>
                </a:rPr>
                <a:t>БШУЯ</a:t>
              </a:r>
              <a:r>
                <a:rPr lang="en-US" sz="1400" dirty="0">
                  <a:latin typeface="Arial" panose="020B0604020202020204" pitchFamily="34" charset="0"/>
                  <a:cs typeface="Arial" panose="020B0604020202020204" pitchFamily="34" charset="0"/>
                </a:rPr>
                <a:t>)</a:t>
              </a:r>
            </a:p>
          </p:txBody>
        </p:sp>
        <p:sp>
          <p:nvSpPr>
            <p:cNvPr id="28" name="Pentagon 21">
              <a:extLst>
                <a:ext uri="{FF2B5EF4-FFF2-40B4-BE49-F238E27FC236}">
                  <a16:creationId xmlns:a16="http://schemas.microsoft.com/office/drawing/2014/main" id="{64255B04-2738-4961-8EE3-4953A39C91C2}"/>
                </a:ext>
              </a:extLst>
            </p:cNvPr>
            <p:cNvSpPr/>
            <p:nvPr/>
          </p:nvSpPr>
          <p:spPr>
            <a:xfrm>
              <a:off x="352301" y="3681348"/>
              <a:ext cx="11370149" cy="1512444"/>
            </a:xfrm>
            <a:prstGeom prst="homePlate">
              <a:avLst/>
            </a:prstGeom>
            <a:solidFill>
              <a:schemeClr val="accent6">
                <a:lumMod val="40000"/>
                <a:lumOff val="6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D94AF5E-AF29-4B52-A995-3E11AF710FD4}"/>
                </a:ext>
              </a:extLst>
            </p:cNvPr>
            <p:cNvSpPr/>
            <p:nvPr/>
          </p:nvSpPr>
          <p:spPr>
            <a:xfrm>
              <a:off x="352301" y="3696684"/>
              <a:ext cx="4383974" cy="1489440"/>
            </a:xfrm>
            <a:prstGeom prst="rect">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A7E6EA2-F9A9-4E46-B1EE-DFE6FB999CF6}"/>
                </a:ext>
              </a:extLst>
            </p:cNvPr>
            <p:cNvSpPr/>
            <p:nvPr/>
          </p:nvSpPr>
          <p:spPr>
            <a:xfrm>
              <a:off x="4733306" y="3689016"/>
              <a:ext cx="2228326" cy="1497108"/>
            </a:xfrm>
            <a:prstGeom prst="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0FBBB24-644E-42BC-91C4-4555BFBA3260}"/>
                </a:ext>
              </a:extLst>
            </p:cNvPr>
            <p:cNvSpPr/>
            <p:nvPr/>
          </p:nvSpPr>
          <p:spPr>
            <a:xfrm>
              <a:off x="6961632" y="3695635"/>
              <a:ext cx="1323385" cy="1490489"/>
            </a:xfrm>
            <a:prstGeom prst="rect">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751367C-B336-4E27-9F13-47FD69FD9320}"/>
                </a:ext>
              </a:extLst>
            </p:cNvPr>
            <p:cNvSpPr txBox="1"/>
            <p:nvPr/>
          </p:nvSpPr>
          <p:spPr>
            <a:xfrm>
              <a:off x="4912250" y="4157750"/>
              <a:ext cx="1930095" cy="338554"/>
            </a:xfrm>
            <a:prstGeom prst="rect">
              <a:avLst/>
            </a:prstGeom>
            <a:noFill/>
          </p:spPr>
          <p:txBody>
            <a:bodyPr wrap="square" rtlCol="0">
              <a:spAutoFit/>
            </a:bodyPr>
            <a:lstStyle/>
            <a:p>
              <a:pPr algn="ctr"/>
              <a:r>
                <a:rPr lang="mn-MN" sz="1600" dirty="0">
                  <a:latin typeface="Arial" panose="020B0604020202020204" pitchFamily="34" charset="0"/>
                  <a:cs typeface="Arial" panose="020B0604020202020204" pitchFamily="34" charset="0"/>
                </a:rPr>
                <a:t>Үндсэн мэргэшил</a:t>
              </a:r>
              <a:endParaRPr lang="en-US" sz="16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EE25DCE1-C50A-4EA9-9D26-43078E3CE5F9}"/>
                </a:ext>
              </a:extLst>
            </p:cNvPr>
            <p:cNvSpPr txBox="1"/>
            <p:nvPr/>
          </p:nvSpPr>
          <p:spPr>
            <a:xfrm>
              <a:off x="6812517" y="4051692"/>
              <a:ext cx="1648157" cy="584775"/>
            </a:xfrm>
            <a:prstGeom prst="rect">
              <a:avLst/>
            </a:prstGeom>
            <a:noFill/>
          </p:spPr>
          <p:txBody>
            <a:bodyPr wrap="square" rtlCol="0">
              <a:spAutoFit/>
            </a:bodyPr>
            <a:lstStyle/>
            <a:p>
              <a:pPr algn="ctr"/>
              <a:r>
                <a:rPr lang="mn-MN" sz="1600" dirty="0">
                  <a:latin typeface="Arial" panose="020B0604020202020204" pitchFamily="34" charset="0"/>
                  <a:cs typeface="Arial" panose="020B0604020202020204" pitchFamily="34" charset="0"/>
                </a:rPr>
                <a:t>Төрөлжсөн мэргэшил</a:t>
              </a:r>
              <a:endParaRPr lang="en-US" sz="16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345D2293-FC5D-4804-93F6-F7A69294EE75}"/>
                </a:ext>
              </a:extLst>
            </p:cNvPr>
            <p:cNvSpPr txBox="1"/>
            <p:nvPr/>
          </p:nvSpPr>
          <p:spPr>
            <a:xfrm>
              <a:off x="8982276" y="4083627"/>
              <a:ext cx="1930095" cy="584775"/>
            </a:xfrm>
            <a:prstGeom prst="rect">
              <a:avLst/>
            </a:prstGeom>
            <a:noFill/>
          </p:spPr>
          <p:txBody>
            <a:bodyPr wrap="square" rtlCol="0">
              <a:spAutoFit/>
            </a:bodyPr>
            <a:lstStyle/>
            <a:p>
              <a:pPr algn="ctr"/>
              <a:r>
                <a:rPr lang="mn-MN" sz="1600" dirty="0">
                  <a:latin typeface="Arial" panose="020B0604020202020204" pitchFamily="34" charset="0"/>
                  <a:cs typeface="Arial" panose="020B0604020202020204" pitchFamily="34" charset="0"/>
                </a:rPr>
                <a:t>Тасралтгүй сургалт</a:t>
              </a:r>
              <a:endParaRPr lang="en-US" sz="16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48F5F788-DA64-4321-8AC7-B5814683A369}"/>
                </a:ext>
              </a:extLst>
            </p:cNvPr>
            <p:cNvSpPr txBox="1"/>
            <p:nvPr/>
          </p:nvSpPr>
          <p:spPr>
            <a:xfrm>
              <a:off x="2171611" y="4168373"/>
              <a:ext cx="1890909" cy="338554"/>
            </a:xfrm>
            <a:prstGeom prst="rect">
              <a:avLst/>
            </a:prstGeom>
            <a:noFill/>
          </p:spPr>
          <p:txBody>
            <a:bodyPr wrap="square" rtlCol="0">
              <a:spAutoFit/>
            </a:bodyPr>
            <a:lstStyle/>
            <a:p>
              <a:r>
                <a:rPr lang="mn-MN" sz="1600" dirty="0">
                  <a:latin typeface="Arial" panose="020B0604020202020204" pitchFamily="34" charset="0"/>
                  <a:cs typeface="Arial" panose="020B0604020202020204" pitchFamily="34" charset="0"/>
                </a:rPr>
                <a:t>Их эмч</a:t>
              </a:r>
              <a:endParaRPr lang="en-US" sz="16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3677DF5-75A4-409A-A3FC-EDE985E05423}"/>
                </a:ext>
              </a:extLst>
            </p:cNvPr>
            <p:cNvSpPr txBox="1"/>
            <p:nvPr/>
          </p:nvSpPr>
          <p:spPr>
            <a:xfrm>
              <a:off x="101552" y="5622366"/>
              <a:ext cx="1337103" cy="338554"/>
            </a:xfrm>
            <a:prstGeom prst="rect">
              <a:avLst/>
            </a:prstGeom>
            <a:noFill/>
          </p:spPr>
          <p:txBody>
            <a:bodyPr wrap="square" rtlCol="0">
              <a:spAutoFit/>
            </a:bodyPr>
            <a:lstStyle/>
            <a:p>
              <a:r>
                <a:rPr lang="mn-MN" sz="1600" dirty="0"/>
                <a:t>ЭЕШ</a:t>
              </a:r>
              <a:endParaRPr lang="en-US" sz="1600" dirty="0"/>
            </a:p>
          </p:txBody>
        </p:sp>
        <p:sp>
          <p:nvSpPr>
            <p:cNvPr id="37" name="TextBox 36">
              <a:extLst>
                <a:ext uri="{FF2B5EF4-FFF2-40B4-BE49-F238E27FC236}">
                  <a16:creationId xmlns:a16="http://schemas.microsoft.com/office/drawing/2014/main" id="{3846C620-AB14-442F-A533-A564B86DA65D}"/>
                </a:ext>
              </a:extLst>
            </p:cNvPr>
            <p:cNvSpPr txBox="1"/>
            <p:nvPr/>
          </p:nvSpPr>
          <p:spPr>
            <a:xfrm>
              <a:off x="2453263" y="5538433"/>
              <a:ext cx="3333789" cy="584775"/>
            </a:xfrm>
            <a:prstGeom prst="rect">
              <a:avLst/>
            </a:prstGeom>
            <a:noFill/>
          </p:spPr>
          <p:txBody>
            <a:bodyPr wrap="square" rtlCol="0">
              <a:spAutoFit/>
            </a:bodyPr>
            <a:lstStyle/>
            <a:p>
              <a:pPr algn="ctr"/>
              <a:r>
                <a:rPr lang="mn-MN" sz="1600" dirty="0"/>
                <a:t>Төгсөлтийн </a:t>
              </a:r>
            </a:p>
            <a:p>
              <a:pPr algn="ctr"/>
              <a:r>
                <a:rPr lang="mn-MN" sz="1600" dirty="0"/>
                <a:t>шалгалт</a:t>
              </a:r>
              <a:endParaRPr lang="en-US" sz="1600" dirty="0"/>
            </a:p>
          </p:txBody>
        </p:sp>
        <p:sp>
          <p:nvSpPr>
            <p:cNvPr id="38" name="Up Arrow 67">
              <a:extLst>
                <a:ext uri="{FF2B5EF4-FFF2-40B4-BE49-F238E27FC236}">
                  <a16:creationId xmlns:a16="http://schemas.microsoft.com/office/drawing/2014/main" id="{B6924AC8-117B-4469-8E1E-21F151276202}"/>
                </a:ext>
              </a:extLst>
            </p:cNvPr>
            <p:cNvSpPr/>
            <p:nvPr/>
          </p:nvSpPr>
          <p:spPr>
            <a:xfrm>
              <a:off x="267194" y="5279136"/>
              <a:ext cx="170213" cy="3432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Up Arrow 68">
              <a:extLst>
                <a:ext uri="{FF2B5EF4-FFF2-40B4-BE49-F238E27FC236}">
                  <a16:creationId xmlns:a16="http://schemas.microsoft.com/office/drawing/2014/main" id="{8CF04336-5182-4741-830E-45891CBDB76F}"/>
                </a:ext>
              </a:extLst>
            </p:cNvPr>
            <p:cNvSpPr/>
            <p:nvPr/>
          </p:nvSpPr>
          <p:spPr>
            <a:xfrm rot="2640000">
              <a:off x="4361181" y="5279136"/>
              <a:ext cx="170213" cy="3432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Up Arrow 69">
              <a:extLst>
                <a:ext uri="{FF2B5EF4-FFF2-40B4-BE49-F238E27FC236}">
                  <a16:creationId xmlns:a16="http://schemas.microsoft.com/office/drawing/2014/main" id="{10F7271D-85C6-4C6B-BCA8-73B19090F27C}"/>
                </a:ext>
              </a:extLst>
            </p:cNvPr>
            <p:cNvSpPr/>
            <p:nvPr/>
          </p:nvSpPr>
          <p:spPr>
            <a:xfrm rot="-840000">
              <a:off x="4769467" y="5280072"/>
              <a:ext cx="170213" cy="3432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Up Arrow 70">
              <a:extLst>
                <a:ext uri="{FF2B5EF4-FFF2-40B4-BE49-F238E27FC236}">
                  <a16:creationId xmlns:a16="http://schemas.microsoft.com/office/drawing/2014/main" id="{7B10A00A-51B5-4AA3-AD5B-2B6A9F696707}"/>
                </a:ext>
              </a:extLst>
            </p:cNvPr>
            <p:cNvSpPr/>
            <p:nvPr/>
          </p:nvSpPr>
          <p:spPr>
            <a:xfrm rot="1034263">
              <a:off x="6821235" y="5252710"/>
              <a:ext cx="170213" cy="3432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Up Arrow 70">
              <a:extLst>
                <a:ext uri="{FF2B5EF4-FFF2-40B4-BE49-F238E27FC236}">
                  <a16:creationId xmlns:a16="http://schemas.microsoft.com/office/drawing/2014/main" id="{1BCA7215-651B-46FA-BA06-87E6143B6F37}"/>
                </a:ext>
              </a:extLst>
            </p:cNvPr>
            <p:cNvSpPr/>
            <p:nvPr/>
          </p:nvSpPr>
          <p:spPr>
            <a:xfrm rot="20253547">
              <a:off x="8344081" y="5293171"/>
              <a:ext cx="170213" cy="3432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6DA9C08F-5754-47C4-A340-610067C0EAEE}"/>
              </a:ext>
            </a:extLst>
          </p:cNvPr>
          <p:cNvSpPr txBox="1"/>
          <p:nvPr/>
        </p:nvSpPr>
        <p:spPr>
          <a:xfrm>
            <a:off x="5937287" y="4727902"/>
            <a:ext cx="2971757" cy="584775"/>
          </a:xfrm>
          <a:prstGeom prst="rect">
            <a:avLst/>
          </a:prstGeom>
          <a:noFill/>
        </p:spPr>
        <p:txBody>
          <a:bodyPr wrap="square" rtlCol="0">
            <a:spAutoFit/>
          </a:bodyPr>
          <a:lstStyle/>
          <a:p>
            <a:pPr algn="ctr"/>
            <a:r>
              <a:rPr lang="mn-MN" sz="1600" dirty="0"/>
              <a:t>Төгсөлтийн </a:t>
            </a:r>
          </a:p>
          <a:p>
            <a:pPr algn="ctr"/>
            <a:r>
              <a:rPr lang="mn-MN" sz="1600" dirty="0"/>
              <a:t>шалгалт</a:t>
            </a:r>
            <a:endParaRPr lang="en-US" sz="1600" dirty="0"/>
          </a:p>
        </p:txBody>
      </p:sp>
      <p:sp>
        <p:nvSpPr>
          <p:cNvPr id="44" name="TextBox 43">
            <a:extLst>
              <a:ext uri="{FF2B5EF4-FFF2-40B4-BE49-F238E27FC236}">
                <a16:creationId xmlns:a16="http://schemas.microsoft.com/office/drawing/2014/main" id="{CBD3302B-2A36-4BF0-BDE6-5526A0BE844D}"/>
              </a:ext>
            </a:extLst>
          </p:cNvPr>
          <p:cNvSpPr txBox="1"/>
          <p:nvPr/>
        </p:nvSpPr>
        <p:spPr>
          <a:xfrm>
            <a:off x="7639451" y="4730157"/>
            <a:ext cx="2971757" cy="584775"/>
          </a:xfrm>
          <a:prstGeom prst="rect">
            <a:avLst/>
          </a:prstGeom>
          <a:noFill/>
        </p:spPr>
        <p:txBody>
          <a:bodyPr wrap="square" rtlCol="0">
            <a:spAutoFit/>
          </a:bodyPr>
          <a:lstStyle/>
          <a:p>
            <a:pPr algn="ctr"/>
            <a:r>
              <a:rPr lang="mn-MN" sz="1600" dirty="0"/>
              <a:t>Төгсөлтийн </a:t>
            </a:r>
          </a:p>
          <a:p>
            <a:pPr algn="ctr"/>
            <a:r>
              <a:rPr lang="mn-MN" sz="1600" dirty="0"/>
              <a:t>шалгалт</a:t>
            </a:r>
            <a:endParaRPr lang="en-US" sz="1600" dirty="0"/>
          </a:p>
        </p:txBody>
      </p:sp>
      <p:sp>
        <p:nvSpPr>
          <p:cNvPr id="45" name="TextBox 44">
            <a:extLst>
              <a:ext uri="{FF2B5EF4-FFF2-40B4-BE49-F238E27FC236}">
                <a16:creationId xmlns:a16="http://schemas.microsoft.com/office/drawing/2014/main" id="{BC39A0AA-B141-4232-BC21-44BBFDB74170}"/>
              </a:ext>
            </a:extLst>
          </p:cNvPr>
          <p:cNvSpPr txBox="1"/>
          <p:nvPr/>
        </p:nvSpPr>
        <p:spPr>
          <a:xfrm>
            <a:off x="4431778" y="4881818"/>
            <a:ext cx="2971757" cy="584775"/>
          </a:xfrm>
          <a:prstGeom prst="rect">
            <a:avLst/>
          </a:prstGeom>
          <a:noFill/>
        </p:spPr>
        <p:txBody>
          <a:bodyPr wrap="square" rtlCol="0">
            <a:spAutoFit/>
          </a:bodyPr>
          <a:lstStyle/>
          <a:p>
            <a:pPr algn="ctr"/>
            <a:r>
              <a:rPr lang="mn-MN" sz="1600" dirty="0"/>
              <a:t>Элсэлтийн </a:t>
            </a:r>
          </a:p>
          <a:p>
            <a:pPr algn="ctr"/>
            <a:r>
              <a:rPr lang="mn-MN" sz="1600" dirty="0"/>
              <a:t>шалгалт</a:t>
            </a:r>
            <a:endParaRPr lang="en-US" sz="1600" dirty="0"/>
          </a:p>
        </p:txBody>
      </p:sp>
    </p:spTree>
    <p:extLst>
      <p:ext uri="{BB962C8B-B14F-4D97-AF65-F5344CB8AC3E}">
        <p14:creationId xmlns:p14="http://schemas.microsoft.com/office/powerpoint/2010/main" val="155478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9478E-D431-4954-AD49-D6ABF3FBC93A}"/>
              </a:ext>
            </a:extLst>
          </p:cNvPr>
          <p:cNvSpPr>
            <a:spLocks noGrp="1"/>
          </p:cNvSpPr>
          <p:nvPr>
            <p:ph type="title"/>
          </p:nvPr>
        </p:nvSpPr>
        <p:spPr>
          <a:xfrm>
            <a:off x="478905" y="117029"/>
            <a:ext cx="11206276" cy="701675"/>
          </a:xfrm>
        </p:spPr>
        <p:txBody>
          <a:bodyPr>
            <a:noAutofit/>
          </a:bodyPr>
          <a:lstStyle/>
          <a:p>
            <a:pPr marL="0" marR="0" algn="ctr">
              <a:lnSpc>
                <a:spcPct val="115000"/>
              </a:lnSpc>
              <a:spcBef>
                <a:spcPts val="0"/>
              </a:spcBef>
              <a:spcAft>
                <a:spcPts val="0"/>
              </a:spcAft>
              <a:tabLst>
                <a:tab pos="0" algn="l"/>
              </a:tabLst>
            </a:pPr>
            <a:r>
              <a:rPr lang="mn-MN"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ТӨГСӨЛТИЙН ДАРААХ СУРГАЛТЫН </a:t>
            </a:r>
            <a:r>
              <a:rPr lang="mn-MN" sz="2400" b="1" dirty="0">
                <a:solidFill>
                  <a:srgbClr val="002060"/>
                </a:solidFill>
                <a:latin typeface="Arial" panose="020B0604020202020204" pitchFamily="34" charset="0"/>
                <a:ea typeface="Calibri" panose="020F0502020204030204" pitchFamily="34" charset="0"/>
                <a:cs typeface="Arial" panose="020B0604020202020204" pitchFamily="34" charset="0"/>
              </a:rPr>
              <a:t>ЗУРАГЛАЛ</a:t>
            </a:r>
            <a:endParaRPr lang="en-US"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sp>
        <p:nvSpPr>
          <p:cNvPr id="9" name="Text Placeholder 3">
            <a:extLst>
              <a:ext uri="{FF2B5EF4-FFF2-40B4-BE49-F238E27FC236}">
                <a16:creationId xmlns:a16="http://schemas.microsoft.com/office/drawing/2014/main" id="{D88C1A41-786D-4971-A871-13B4D73B655F}"/>
              </a:ext>
            </a:extLst>
          </p:cNvPr>
          <p:cNvSpPr>
            <a:spLocks noGrp="1"/>
          </p:cNvSpPr>
          <p:nvPr/>
        </p:nvSpPr>
        <p:spPr>
          <a:xfrm>
            <a:off x="1706072" y="1698459"/>
            <a:ext cx="9300911" cy="485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0"/>
              </a:spcBef>
              <a:spcAft>
                <a:spcPts val="0"/>
              </a:spcAft>
              <a:buClr>
                <a:schemeClr val="accent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1pPr>
            <a:lvl2pPr marL="1219170" marR="0" lvl="1" indent="-474121" algn="l" rtl="0">
              <a:lnSpc>
                <a:spcPct val="100000"/>
              </a:lnSpc>
              <a:spcBef>
                <a:spcPts val="800"/>
              </a:spcBef>
              <a:spcAft>
                <a:spcPts val="0"/>
              </a:spcAft>
              <a:buClr>
                <a:schemeClr val="accent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2pPr>
            <a:lvl3pPr marL="1828754" marR="0" lvl="2"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3pPr>
            <a:lvl4pPr marL="2438339" marR="0" lvl="3"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4pPr>
            <a:lvl5pPr marL="3047924" marR="0" lvl="4"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5pPr>
            <a:lvl6pPr marL="3657509" marR="0" lvl="5"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6pPr>
            <a:lvl7pPr marL="4267093" marR="0" lvl="6"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7pPr>
            <a:lvl8pPr marL="4876678" marR="0" lvl="7"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8pPr>
            <a:lvl9pPr marL="5486263" marR="0" lvl="8" indent="-474121" algn="l" rtl="0">
              <a:lnSpc>
                <a:spcPct val="100000"/>
              </a:lnSpc>
              <a:spcBef>
                <a:spcPts val="800"/>
              </a:spcBef>
              <a:spcAft>
                <a:spcPts val="80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9pPr>
          </a:lstStyle>
          <a:p>
            <a:pPr algn="just"/>
            <a:endParaRPr 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1903496-8DEC-44C6-862C-642701B9DBE2}"/>
              </a:ext>
            </a:extLst>
          </p:cNvPr>
          <p:cNvSpPr txBox="1"/>
          <p:nvPr/>
        </p:nvSpPr>
        <p:spPr>
          <a:xfrm>
            <a:off x="5693873" y="1778315"/>
            <a:ext cx="1720792" cy="584775"/>
          </a:xfrm>
          <a:prstGeom prst="rect">
            <a:avLst/>
          </a:prstGeom>
          <a:noFill/>
          <a:ln>
            <a:solidFill>
              <a:srgbClr val="00B0F0"/>
            </a:solidFill>
          </a:ln>
        </p:spPr>
        <p:txBody>
          <a:bodyPr wrap="square" rtlCol="0">
            <a:spAutoFit/>
          </a:bodyPr>
          <a:lstStyle/>
          <a:p>
            <a:pPr algn="ctr"/>
            <a:r>
              <a:rPr lang="mn-MN" sz="1600" dirty="0">
                <a:latin typeface="Arial" panose="020B0604020202020204" pitchFamily="34" charset="0"/>
                <a:cs typeface="Arial" panose="020B0604020202020204" pitchFamily="34" charset="0"/>
              </a:rPr>
              <a:t>Орон нутгийн ЭМГ захиалга</a:t>
            </a:r>
            <a:endParaRPr lang="en-US" sz="1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119DB31-2F00-4325-991F-D8AA882440A7}"/>
              </a:ext>
            </a:extLst>
          </p:cNvPr>
          <p:cNvSpPr txBox="1"/>
          <p:nvPr/>
        </p:nvSpPr>
        <p:spPr>
          <a:xfrm>
            <a:off x="5693873" y="3816749"/>
            <a:ext cx="1720792" cy="830997"/>
          </a:xfrm>
          <a:prstGeom prst="rect">
            <a:avLst/>
          </a:prstGeom>
          <a:noFill/>
          <a:ln>
            <a:solidFill>
              <a:srgbClr val="00B0F0"/>
            </a:solidFill>
          </a:ln>
        </p:spPr>
        <p:txBody>
          <a:bodyPr wrap="square" rtlCol="0">
            <a:spAutoFit/>
          </a:bodyPr>
          <a:lstStyle/>
          <a:p>
            <a:pPr algn="ctr"/>
            <a:r>
              <a:rPr lang="mn-MN" sz="1600" dirty="0">
                <a:latin typeface="Arial" panose="020B0604020202020204" pitchFamily="34" charset="0"/>
                <a:cs typeface="Arial" panose="020B0604020202020204" pitchFamily="34" charset="0"/>
              </a:rPr>
              <a:t>Сургалт эрхлэх байгууллага багтаамж</a:t>
            </a:r>
            <a:endParaRPr lang="en-US" sz="16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479160C-A206-4436-9E4D-89F1B555F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723" y="2394017"/>
            <a:ext cx="732460" cy="837097"/>
          </a:xfrm>
          <a:prstGeom prst="rect">
            <a:avLst/>
          </a:prstGeom>
        </p:spPr>
      </p:pic>
      <p:pic>
        <p:nvPicPr>
          <p:cNvPr id="14" name="Picture 13">
            <a:extLst>
              <a:ext uri="{FF2B5EF4-FFF2-40B4-BE49-F238E27FC236}">
                <a16:creationId xmlns:a16="http://schemas.microsoft.com/office/drawing/2014/main" id="{C8C36795-F320-4818-AB36-908F374C6B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4110" y="2394017"/>
            <a:ext cx="1905196" cy="837096"/>
          </a:xfrm>
          <a:prstGeom prst="rect">
            <a:avLst/>
          </a:prstGeom>
        </p:spPr>
      </p:pic>
      <p:cxnSp>
        <p:nvCxnSpPr>
          <p:cNvPr id="15" name="Straight Arrow Connector 14">
            <a:extLst>
              <a:ext uri="{FF2B5EF4-FFF2-40B4-BE49-F238E27FC236}">
                <a16:creationId xmlns:a16="http://schemas.microsoft.com/office/drawing/2014/main" id="{3E3A2A26-3955-4618-84EE-658F92733F4D}"/>
              </a:ext>
            </a:extLst>
          </p:cNvPr>
          <p:cNvCxnSpPr/>
          <p:nvPr/>
        </p:nvCxnSpPr>
        <p:spPr>
          <a:xfrm>
            <a:off x="9378192" y="2812565"/>
            <a:ext cx="5537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BE3BE87-C266-4109-831C-73AD6959223B}"/>
              </a:ext>
            </a:extLst>
          </p:cNvPr>
          <p:cNvSpPr txBox="1"/>
          <p:nvPr/>
        </p:nvSpPr>
        <p:spPr>
          <a:xfrm>
            <a:off x="8044486" y="3366713"/>
            <a:ext cx="1495514" cy="523220"/>
          </a:xfrm>
          <a:prstGeom prst="rect">
            <a:avLst/>
          </a:prstGeom>
          <a:noFill/>
        </p:spPr>
        <p:txBody>
          <a:bodyPr wrap="square" rtlCol="0">
            <a:spAutoFit/>
          </a:bodyPr>
          <a:lstStyle/>
          <a:p>
            <a:pPr algn="ctr"/>
            <a:r>
              <a:rPr lang="mn-MN" sz="1400" dirty="0">
                <a:latin typeface="Arial" panose="020B0604020202020204" pitchFamily="34" charset="0"/>
                <a:cs typeface="Arial" panose="020B0604020202020204" pitchFamily="34" charset="0"/>
              </a:rPr>
              <a:t>Хяналтын тооны төсөл</a:t>
            </a:r>
            <a:endParaRPr lang="en-US"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1B1ADEC-6A7C-4B70-A3B3-BCAC5DC56E77}"/>
              </a:ext>
            </a:extLst>
          </p:cNvPr>
          <p:cNvSpPr txBox="1"/>
          <p:nvPr/>
        </p:nvSpPr>
        <p:spPr>
          <a:xfrm>
            <a:off x="3618893" y="2956578"/>
            <a:ext cx="1187865"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XII </a:t>
            </a:r>
            <a:r>
              <a:rPr lang="mn-MN" b="1" dirty="0">
                <a:latin typeface="Arial" panose="020B0604020202020204" pitchFamily="34" charset="0"/>
                <a:cs typeface="Arial" panose="020B0604020202020204" pitchFamily="34" charset="0"/>
              </a:rPr>
              <a:t>сард</a:t>
            </a:r>
            <a:endParaRPr lang="en-US" b="1" dirty="0">
              <a:latin typeface="Arial" panose="020B0604020202020204" pitchFamily="34" charset="0"/>
              <a:cs typeface="Arial" panose="020B0604020202020204" pitchFamily="34" charset="0"/>
            </a:endParaRPr>
          </a:p>
        </p:txBody>
      </p:sp>
      <p:sp>
        <p:nvSpPr>
          <p:cNvPr id="16" name="Arrow: Right 15">
            <a:extLst>
              <a:ext uri="{FF2B5EF4-FFF2-40B4-BE49-F238E27FC236}">
                <a16:creationId xmlns:a16="http://schemas.microsoft.com/office/drawing/2014/main" id="{A437CAE1-6046-4837-A83F-C4A96B3BA522}"/>
              </a:ext>
            </a:extLst>
          </p:cNvPr>
          <p:cNvSpPr/>
          <p:nvPr/>
        </p:nvSpPr>
        <p:spPr>
          <a:xfrm rot="1943494">
            <a:off x="7509328" y="2327813"/>
            <a:ext cx="666572" cy="29783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Arrow: Right 16">
            <a:extLst>
              <a:ext uri="{FF2B5EF4-FFF2-40B4-BE49-F238E27FC236}">
                <a16:creationId xmlns:a16="http://schemas.microsoft.com/office/drawing/2014/main" id="{153C1A3F-F090-489C-86FB-03D6BDA568C4}"/>
              </a:ext>
            </a:extLst>
          </p:cNvPr>
          <p:cNvSpPr/>
          <p:nvPr/>
        </p:nvSpPr>
        <p:spPr>
          <a:xfrm rot="19692380">
            <a:off x="7594133" y="3940737"/>
            <a:ext cx="666572" cy="29783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B244FF2E-FC34-492E-B9A6-815609105622}"/>
              </a:ext>
            </a:extLst>
          </p:cNvPr>
          <p:cNvSpPr txBox="1"/>
          <p:nvPr/>
        </p:nvSpPr>
        <p:spPr>
          <a:xfrm>
            <a:off x="8794692" y="1639731"/>
            <a:ext cx="1720792"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I</a:t>
            </a:r>
            <a:r>
              <a:rPr lang="mn-MN" sz="1600" b="1" dirty="0">
                <a:latin typeface="Arial" panose="020B0604020202020204" pitchFamily="34" charset="0"/>
                <a:cs typeface="Arial" panose="020B0604020202020204" pitchFamily="34" charset="0"/>
              </a:rPr>
              <a:t> улиралд</a:t>
            </a:r>
            <a:endParaRPr lang="en-US" sz="16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D70E7C0-0B6F-4A0C-B022-10D60267DC12}"/>
              </a:ext>
            </a:extLst>
          </p:cNvPr>
          <p:cNvSpPr txBox="1"/>
          <p:nvPr/>
        </p:nvSpPr>
        <p:spPr>
          <a:xfrm>
            <a:off x="9885095" y="3366878"/>
            <a:ext cx="1637529" cy="523220"/>
          </a:xfrm>
          <a:prstGeom prst="rect">
            <a:avLst/>
          </a:prstGeom>
          <a:noFill/>
        </p:spPr>
        <p:txBody>
          <a:bodyPr wrap="square" rtlCol="0">
            <a:spAutoFit/>
          </a:bodyPr>
          <a:lstStyle/>
          <a:p>
            <a:r>
              <a:rPr lang="mn-MN" sz="1400" dirty="0">
                <a:latin typeface="Arial" panose="020B0604020202020204" pitchFamily="34" charset="0"/>
                <a:cs typeface="Arial" panose="020B0604020202020204" pitchFamily="34" charset="0"/>
              </a:rPr>
              <a:t>Эрүүл мэндийн сайдын тушаал</a:t>
            </a:r>
            <a:endParaRPr lang="en-US" sz="14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D7918D0-F71E-4929-9D5F-C90264BBD05E}"/>
              </a:ext>
            </a:extLst>
          </p:cNvPr>
          <p:cNvSpPr txBox="1"/>
          <p:nvPr/>
        </p:nvSpPr>
        <p:spPr>
          <a:xfrm>
            <a:off x="7079373" y="5081668"/>
            <a:ext cx="4597637" cy="954107"/>
          </a:xfrm>
          <a:prstGeom prst="rect">
            <a:avLst/>
          </a:prstGeom>
          <a:noFill/>
        </p:spPr>
        <p:txBody>
          <a:bodyPr wrap="square" rtlCol="0">
            <a:spAutoFit/>
          </a:bodyPr>
          <a:lstStyle/>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Сургалтын чиглэл бүрээр сургах эрүүл мэндийн ажилтны тоо</a:t>
            </a:r>
          </a:p>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Зардлын хэлбэр</a:t>
            </a:r>
          </a:p>
          <a:p>
            <a:pPr marL="285750" indent="-285750" algn="just">
              <a:buFont typeface="Arial" panose="020B0604020202020204" pitchFamily="34" charset="0"/>
              <a:buChar char="•"/>
            </a:pPr>
            <a:r>
              <a:rPr lang="mn-MN" sz="1400" dirty="0">
                <a:latin typeface="Arial" panose="020B0604020202020204" pitchFamily="34" charset="0"/>
                <a:cs typeface="Arial" panose="020B0604020202020204" pitchFamily="34" charset="0"/>
              </a:rPr>
              <a:t>Сургалт эрхлэх байгууллагын багтаамж</a:t>
            </a:r>
            <a:endParaRPr lang="en-US" sz="1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9BA42A1-925B-42A7-885B-581F090ECA09}"/>
              </a:ext>
            </a:extLst>
          </p:cNvPr>
          <p:cNvSpPr txBox="1"/>
          <p:nvPr/>
        </p:nvSpPr>
        <p:spPr>
          <a:xfrm>
            <a:off x="3030661" y="1719197"/>
            <a:ext cx="1984050" cy="830997"/>
          </a:xfrm>
          <a:prstGeom prst="rect">
            <a:avLst/>
          </a:prstGeom>
          <a:noFill/>
          <a:ln>
            <a:solidFill>
              <a:srgbClr val="00B0F0"/>
            </a:solidFill>
          </a:ln>
        </p:spPr>
        <p:txBody>
          <a:bodyPr wrap="square" rtlCol="0">
            <a:spAutoFit/>
          </a:bodyPr>
          <a:lstStyle/>
          <a:p>
            <a:pPr algn="ctr"/>
            <a:r>
              <a:rPr lang="mn-MN" sz="1600" dirty="0">
                <a:latin typeface="Arial" panose="020B0604020202020204" pitchFamily="34" charset="0"/>
                <a:cs typeface="Arial" panose="020B0604020202020204" pitchFamily="34" charset="0"/>
              </a:rPr>
              <a:t>Орон нутгийн ЭМГ хүний нөөцийн мэргэжилтэн</a:t>
            </a:r>
            <a:endParaRPr lang="en-US" sz="16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FC0E189-98E9-49AE-A61A-50917F3E1182}"/>
              </a:ext>
            </a:extLst>
          </p:cNvPr>
          <p:cNvSpPr txBox="1"/>
          <p:nvPr/>
        </p:nvSpPr>
        <p:spPr>
          <a:xfrm>
            <a:off x="3151268" y="4023043"/>
            <a:ext cx="1720792" cy="584775"/>
          </a:xfrm>
          <a:prstGeom prst="rect">
            <a:avLst/>
          </a:prstGeom>
          <a:noFill/>
          <a:ln>
            <a:solidFill>
              <a:srgbClr val="00B0F0"/>
            </a:solidFill>
          </a:ln>
        </p:spPr>
        <p:txBody>
          <a:bodyPr wrap="square" rtlCol="0">
            <a:spAutoFit/>
          </a:bodyPr>
          <a:lstStyle/>
          <a:p>
            <a:pPr algn="ctr"/>
            <a:r>
              <a:rPr lang="mn-MN" sz="1600" dirty="0">
                <a:latin typeface="Arial" panose="020B0604020202020204" pitchFamily="34" charset="0"/>
                <a:cs typeface="Arial" panose="020B0604020202020204" pitchFamily="34" charset="0"/>
              </a:rPr>
              <a:t>СЭБ-ын сургалтын алба </a:t>
            </a:r>
            <a:endParaRPr lang="en-US" sz="1600" dirty="0">
              <a:latin typeface="Arial" panose="020B0604020202020204" pitchFamily="34" charset="0"/>
              <a:cs typeface="Arial" panose="020B0604020202020204" pitchFamily="34" charset="0"/>
            </a:endParaRPr>
          </a:p>
        </p:txBody>
      </p:sp>
      <p:sp>
        <p:nvSpPr>
          <p:cNvPr id="23" name="Arrow: Right 22">
            <a:extLst>
              <a:ext uri="{FF2B5EF4-FFF2-40B4-BE49-F238E27FC236}">
                <a16:creationId xmlns:a16="http://schemas.microsoft.com/office/drawing/2014/main" id="{F2722EFC-C333-4AF9-8144-2D51E8C046BA}"/>
              </a:ext>
            </a:extLst>
          </p:cNvPr>
          <p:cNvSpPr/>
          <p:nvPr/>
        </p:nvSpPr>
        <p:spPr>
          <a:xfrm>
            <a:off x="5137061" y="1978285"/>
            <a:ext cx="441711" cy="235538"/>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4" name="Arrow: Right 23">
            <a:extLst>
              <a:ext uri="{FF2B5EF4-FFF2-40B4-BE49-F238E27FC236}">
                <a16:creationId xmlns:a16="http://schemas.microsoft.com/office/drawing/2014/main" id="{0FE58A48-EA74-4078-A140-AD9FB626FF95}"/>
              </a:ext>
            </a:extLst>
          </p:cNvPr>
          <p:cNvSpPr/>
          <p:nvPr/>
        </p:nvSpPr>
        <p:spPr>
          <a:xfrm>
            <a:off x="5122767" y="4148992"/>
            <a:ext cx="441711" cy="235538"/>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5" name="Arrow: Curved Left 24">
            <a:extLst>
              <a:ext uri="{FF2B5EF4-FFF2-40B4-BE49-F238E27FC236}">
                <a16:creationId xmlns:a16="http://schemas.microsoft.com/office/drawing/2014/main" id="{4B57B235-E476-449D-A47A-B77881A4BBA0}"/>
              </a:ext>
            </a:extLst>
          </p:cNvPr>
          <p:cNvSpPr/>
          <p:nvPr/>
        </p:nvSpPr>
        <p:spPr>
          <a:xfrm rot="5400000">
            <a:off x="9458568" y="3213017"/>
            <a:ext cx="473861" cy="1951057"/>
          </a:xfrm>
          <a:prstGeom prst="curved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EB025B0-73A1-40EC-AEFB-691B1DA1A487}"/>
              </a:ext>
            </a:extLst>
          </p:cNvPr>
          <p:cNvSpPr txBox="1"/>
          <p:nvPr/>
        </p:nvSpPr>
        <p:spPr>
          <a:xfrm>
            <a:off x="984847" y="1719197"/>
            <a:ext cx="1501941" cy="830997"/>
          </a:xfrm>
          <a:prstGeom prst="rect">
            <a:avLst/>
          </a:prstGeom>
          <a:noFill/>
          <a:ln>
            <a:solidFill>
              <a:srgbClr val="00B0F0"/>
            </a:solidFill>
          </a:ln>
        </p:spPr>
        <p:txBody>
          <a:bodyPr wrap="square" rtlCol="0">
            <a:spAutoFit/>
          </a:bodyPr>
          <a:lstStyle/>
          <a:p>
            <a:pPr algn="ctr"/>
            <a:r>
              <a:rPr lang="mn-MN" sz="1200" dirty="0">
                <a:latin typeface="Arial" panose="020B0604020202020204" pitchFamily="34" charset="0"/>
                <a:cs typeface="Arial" panose="020B0604020202020204" pitchFamily="34" charset="0"/>
              </a:rPr>
              <a:t>Тусламж, үйлчилгээний эрэлт хэрэгцээ, төлөвлөлт</a:t>
            </a:r>
            <a:endParaRPr lang="en-US" sz="12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6C1BEC5-EBFF-4436-8A46-420BFAF1AEE5}"/>
              </a:ext>
            </a:extLst>
          </p:cNvPr>
          <p:cNvSpPr txBox="1"/>
          <p:nvPr/>
        </p:nvSpPr>
        <p:spPr>
          <a:xfrm>
            <a:off x="1052910" y="4011141"/>
            <a:ext cx="1407602" cy="646331"/>
          </a:xfrm>
          <a:prstGeom prst="rect">
            <a:avLst/>
          </a:prstGeom>
          <a:noFill/>
          <a:ln>
            <a:solidFill>
              <a:srgbClr val="00B0F0"/>
            </a:solidFill>
          </a:ln>
        </p:spPr>
        <p:txBody>
          <a:bodyPr wrap="square" rtlCol="0">
            <a:spAutoFit/>
          </a:bodyPr>
          <a:lstStyle/>
          <a:p>
            <a:pPr algn="ctr"/>
            <a:r>
              <a:rPr lang="mn-MN" sz="1200" dirty="0">
                <a:latin typeface="Arial" panose="020B0604020202020204" pitchFamily="34" charset="0"/>
                <a:cs typeface="Arial" panose="020B0604020202020204" pitchFamily="34" charset="0"/>
              </a:rPr>
              <a:t>Эмнэлзүйн сургагч багш, багтаамж</a:t>
            </a:r>
            <a:endParaRPr lang="en-US" sz="1200" dirty="0">
              <a:latin typeface="Arial" panose="020B0604020202020204" pitchFamily="34" charset="0"/>
              <a:cs typeface="Arial" panose="020B0604020202020204" pitchFamily="34" charset="0"/>
            </a:endParaRPr>
          </a:p>
        </p:txBody>
      </p:sp>
      <p:sp>
        <p:nvSpPr>
          <p:cNvPr id="29" name="Arrow: Right 28">
            <a:extLst>
              <a:ext uri="{FF2B5EF4-FFF2-40B4-BE49-F238E27FC236}">
                <a16:creationId xmlns:a16="http://schemas.microsoft.com/office/drawing/2014/main" id="{D581D07D-910E-4A0B-8331-934F927D4372}"/>
              </a:ext>
            </a:extLst>
          </p:cNvPr>
          <p:cNvSpPr/>
          <p:nvPr/>
        </p:nvSpPr>
        <p:spPr>
          <a:xfrm>
            <a:off x="2588628" y="1983820"/>
            <a:ext cx="441711" cy="235538"/>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0" name="Arrow: Right 29">
            <a:extLst>
              <a:ext uri="{FF2B5EF4-FFF2-40B4-BE49-F238E27FC236}">
                <a16:creationId xmlns:a16="http://schemas.microsoft.com/office/drawing/2014/main" id="{41A48854-B7D8-48A8-998A-810564E73366}"/>
              </a:ext>
            </a:extLst>
          </p:cNvPr>
          <p:cNvSpPr/>
          <p:nvPr/>
        </p:nvSpPr>
        <p:spPr>
          <a:xfrm>
            <a:off x="2574334" y="4154527"/>
            <a:ext cx="441711" cy="235538"/>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1" name="TextBox 30">
            <a:extLst>
              <a:ext uri="{FF2B5EF4-FFF2-40B4-BE49-F238E27FC236}">
                <a16:creationId xmlns:a16="http://schemas.microsoft.com/office/drawing/2014/main" id="{DA5FA1EC-63F4-4C72-B0F7-5051EF7CA69C}"/>
              </a:ext>
            </a:extLst>
          </p:cNvPr>
          <p:cNvSpPr txBox="1"/>
          <p:nvPr/>
        </p:nvSpPr>
        <p:spPr>
          <a:xfrm>
            <a:off x="8554007" y="4488172"/>
            <a:ext cx="2528486" cy="430887"/>
          </a:xfrm>
          <a:prstGeom prst="rect">
            <a:avLst/>
          </a:prstGeom>
          <a:noFill/>
        </p:spPr>
        <p:txBody>
          <a:bodyPr wrap="square" rtlCol="0">
            <a:spAutoFit/>
          </a:bodyPr>
          <a:lstStyle/>
          <a:p>
            <a:pPr algn="ctr"/>
            <a:r>
              <a:rPr lang="mn-MN" sz="1100" dirty="0">
                <a:latin typeface="Arial" panose="020B0604020202020204" pitchFamily="34" charset="0"/>
                <a:cs typeface="Arial" panose="020B0604020202020204" pitchFamily="34" charset="0"/>
              </a:rPr>
              <a:t>Тухайн жилийн төгсөлтийн дараах сургалтыг зохион байгуулах</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80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9478E-D431-4954-AD49-D6ABF3FBC93A}"/>
              </a:ext>
            </a:extLst>
          </p:cNvPr>
          <p:cNvSpPr>
            <a:spLocks noGrp="1"/>
          </p:cNvSpPr>
          <p:nvPr>
            <p:ph type="title"/>
          </p:nvPr>
        </p:nvSpPr>
        <p:spPr>
          <a:xfrm>
            <a:off x="478905" y="117029"/>
            <a:ext cx="11206276" cy="701675"/>
          </a:xfrm>
        </p:spPr>
        <p:txBody>
          <a:bodyPr>
            <a:noAutofit/>
          </a:bodyPr>
          <a:lstStyle/>
          <a:p>
            <a:pPr marL="0" marR="0" algn="ctr">
              <a:lnSpc>
                <a:spcPct val="115000"/>
              </a:lnSpc>
              <a:spcBef>
                <a:spcPts val="0"/>
              </a:spcBef>
              <a:spcAft>
                <a:spcPts val="0"/>
              </a:spcAft>
              <a:tabLst>
                <a:tab pos="0" algn="l"/>
              </a:tabLst>
            </a:pPr>
            <a:r>
              <a:rPr lang="mn-MN"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ТӨГСӨЛТИЙН ДАРААХ СУРГАЛТ, ГЭРЭЭ</a:t>
            </a:r>
            <a:endParaRPr lang="en-US"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sp>
        <p:nvSpPr>
          <p:cNvPr id="9" name="Text Placeholder 3">
            <a:extLst>
              <a:ext uri="{FF2B5EF4-FFF2-40B4-BE49-F238E27FC236}">
                <a16:creationId xmlns:a16="http://schemas.microsoft.com/office/drawing/2014/main" id="{D88C1A41-786D-4971-A871-13B4D73B655F}"/>
              </a:ext>
            </a:extLst>
          </p:cNvPr>
          <p:cNvSpPr>
            <a:spLocks noGrp="1"/>
          </p:cNvSpPr>
          <p:nvPr/>
        </p:nvSpPr>
        <p:spPr>
          <a:xfrm>
            <a:off x="1706072" y="1698459"/>
            <a:ext cx="9300911" cy="485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0"/>
              </a:spcBef>
              <a:spcAft>
                <a:spcPts val="0"/>
              </a:spcAft>
              <a:buClr>
                <a:schemeClr val="accent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1pPr>
            <a:lvl2pPr marL="1219170" marR="0" lvl="1" indent="-474121" algn="l" rtl="0">
              <a:lnSpc>
                <a:spcPct val="100000"/>
              </a:lnSpc>
              <a:spcBef>
                <a:spcPts val="800"/>
              </a:spcBef>
              <a:spcAft>
                <a:spcPts val="0"/>
              </a:spcAft>
              <a:buClr>
                <a:schemeClr val="accent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2pPr>
            <a:lvl3pPr marL="1828754" marR="0" lvl="2"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3pPr>
            <a:lvl4pPr marL="2438339" marR="0" lvl="3"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4pPr>
            <a:lvl5pPr marL="3047924" marR="0" lvl="4"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5pPr>
            <a:lvl6pPr marL="3657509" marR="0" lvl="5"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6pPr>
            <a:lvl7pPr marL="4267093" marR="0" lvl="6"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7pPr>
            <a:lvl8pPr marL="4876678" marR="0" lvl="7"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8pPr>
            <a:lvl9pPr marL="5486263" marR="0" lvl="8" indent="-474121" algn="l" rtl="0">
              <a:lnSpc>
                <a:spcPct val="100000"/>
              </a:lnSpc>
              <a:spcBef>
                <a:spcPts val="800"/>
              </a:spcBef>
              <a:spcAft>
                <a:spcPts val="80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9pPr>
          </a:lstStyle>
          <a:p>
            <a:pPr algn="just"/>
            <a:endParaRPr 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4232C5F-7887-4627-B07E-04990747DECF}"/>
              </a:ext>
            </a:extLst>
          </p:cNvPr>
          <p:cNvSpPr txBox="1"/>
          <p:nvPr/>
        </p:nvSpPr>
        <p:spPr>
          <a:xfrm>
            <a:off x="853380" y="1273206"/>
            <a:ext cx="5016974" cy="738664"/>
          </a:xfrm>
          <a:prstGeom prst="rect">
            <a:avLst/>
          </a:prstGeom>
          <a:noFill/>
        </p:spPr>
        <p:txBody>
          <a:bodyPr wrap="square" rtlCol="0">
            <a:spAutoFit/>
          </a:bodyPr>
          <a:lstStyle/>
          <a:p>
            <a:pPr algn="ctr"/>
            <a:r>
              <a:rPr lang="mn-MN" sz="1200" b="1" dirty="0">
                <a:effectLst/>
                <a:latin typeface="Arial" panose="020B0604020202020204" pitchFamily="34" charset="0"/>
                <a:ea typeface="Calibri" panose="020F0502020204030204" pitchFamily="34" charset="0"/>
                <a:cs typeface="Times New Roman" panose="02020603050405020304" pitchFamily="18" charset="0"/>
              </a:rPr>
              <a:t>ТӨГСӨЛТИЙН ДАРААХ СУРГАЛТ </a:t>
            </a:r>
          </a:p>
          <a:p>
            <a:pPr algn="ctr"/>
            <a:r>
              <a:rPr lang="mn-MN" sz="1200" b="1" dirty="0">
                <a:effectLst/>
                <a:latin typeface="Arial" panose="020B0604020202020204" pitchFamily="34" charset="0"/>
                <a:ea typeface="Calibri" panose="020F0502020204030204" pitchFamily="34" charset="0"/>
                <a:cs typeface="Times New Roman" panose="02020603050405020304" pitchFamily="18" charset="0"/>
              </a:rPr>
              <a:t>ЗОХИОН БАЙГУУЛАХ ГЭРЭЭ</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sp>
        <p:nvSpPr>
          <p:cNvPr id="10" name="TextBox 9">
            <a:extLst>
              <a:ext uri="{FF2B5EF4-FFF2-40B4-BE49-F238E27FC236}">
                <a16:creationId xmlns:a16="http://schemas.microsoft.com/office/drawing/2014/main" id="{7DB52087-5D72-4861-B8C4-34703E58C473}"/>
              </a:ext>
            </a:extLst>
          </p:cNvPr>
          <p:cNvSpPr txBox="1"/>
          <p:nvPr/>
        </p:nvSpPr>
        <p:spPr>
          <a:xfrm>
            <a:off x="6938857" y="1299005"/>
            <a:ext cx="4389928" cy="896656"/>
          </a:xfrm>
          <a:prstGeom prst="rect">
            <a:avLst/>
          </a:prstGeom>
          <a:noFill/>
        </p:spPr>
        <p:txBody>
          <a:bodyPr wrap="square" rtlCol="0">
            <a:spAutoFit/>
          </a:bodyPr>
          <a:lstStyle/>
          <a:p>
            <a:pPr algn="ctr">
              <a:lnSpc>
                <a:spcPct val="115000"/>
              </a:lnSpc>
              <a:spcAft>
                <a:spcPts val="800"/>
              </a:spcAft>
            </a:pPr>
            <a:r>
              <a:rPr lang="mn-MN" sz="1200" b="1" dirty="0">
                <a:solidFill>
                  <a:srgbClr val="000000"/>
                </a:solidFill>
                <a:effectLst/>
                <a:latin typeface="Arial" panose="020B0604020202020204" pitchFamily="34" charset="0"/>
                <a:ea typeface="Yu Mincho" panose="02020400000000000000" pitchFamily="18" charset="-128"/>
                <a:cs typeface="Times New Roman" panose="02020603050405020304" pitchFamily="18" charset="0"/>
              </a:rPr>
              <a:t>РЕЗИДЕНТ ЭМЧИЙН АЖЛЫН БАЙРНЫ СУРГАЛТАД УЛСЫН ТӨСВИЙН САНХҮҮЖИЛТЭЭР СУРАЛЦАХ ГЭРЭЭ</a:t>
            </a:r>
            <a:endParaRPr lang="en-US" sz="1200" b="1"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b="1" dirty="0"/>
          </a:p>
        </p:txBody>
      </p:sp>
      <p:sp>
        <p:nvSpPr>
          <p:cNvPr id="11" name="TextBox 10">
            <a:extLst>
              <a:ext uri="{FF2B5EF4-FFF2-40B4-BE49-F238E27FC236}">
                <a16:creationId xmlns:a16="http://schemas.microsoft.com/office/drawing/2014/main" id="{C7BAA952-CDFE-4E93-A1D1-2B6F0DE72444}"/>
              </a:ext>
            </a:extLst>
          </p:cNvPr>
          <p:cNvSpPr txBox="1"/>
          <p:nvPr/>
        </p:nvSpPr>
        <p:spPr>
          <a:xfrm>
            <a:off x="6726616" y="2386985"/>
            <a:ext cx="4810205" cy="2511393"/>
          </a:xfrm>
          <a:prstGeom prst="rect">
            <a:avLst/>
          </a:prstGeom>
          <a:noFill/>
        </p:spPr>
        <p:txBody>
          <a:bodyPr wrap="square">
            <a:spAutoFit/>
          </a:bodyPr>
          <a:lstStyle/>
          <a:p>
            <a:pPr marL="285750" indent="-285750" algn="just">
              <a:lnSpc>
                <a:spcPct val="115000"/>
              </a:lnSpc>
              <a:spcAft>
                <a:spcPts val="800"/>
              </a:spcAft>
              <a:buFont typeface="Arial" panose="020B0604020202020204" pitchFamily="34" charset="0"/>
              <a:buChar char="•"/>
            </a:pPr>
            <a:r>
              <a:rPr lang="mn-MN" sz="1400" dirty="0">
                <a:solidFill>
                  <a:srgbClr val="000000"/>
                </a:solidFill>
                <a:effectLst/>
                <a:latin typeface="Arial" panose="020B0604020202020204" pitchFamily="34" charset="0"/>
                <a:ea typeface="Yu Mincho" panose="02020400000000000000" pitchFamily="18" charset="-128"/>
                <a:cs typeface="Times New Roman" panose="02020603050405020304" pitchFamily="18" charset="0"/>
              </a:rPr>
              <a:t>Сургалт эрхлэх байгууллагад элсэгчийг дагалднаар ажиллуулах, суралцуулахтай холбоотойгоор үүссэн харилцаанд талуудын эдлэх эрх, хүлээх үүрэг, хариуцлага</a:t>
            </a:r>
          </a:p>
          <a:p>
            <a:pPr marL="285750" indent="-285750" algn="just">
              <a:lnSpc>
                <a:spcPct val="115000"/>
              </a:lnSpc>
              <a:spcAft>
                <a:spcPts val="800"/>
              </a:spcAft>
              <a:buFont typeface="Arial" panose="020B0604020202020204" pitchFamily="34" charset="0"/>
              <a:buChar char="•"/>
            </a:pPr>
            <a:endParaRPr lang="mn-MN" sz="1400" dirty="0">
              <a:solidFill>
                <a:srgbClr val="000000"/>
              </a:solidFill>
              <a:effectLst/>
              <a:latin typeface="Arial" panose="020B0604020202020204" pitchFamily="34" charset="0"/>
              <a:ea typeface="Yu Mincho" panose="02020400000000000000" pitchFamily="18" charset="-128"/>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mn-MN" sz="1400" dirty="0">
                <a:solidFill>
                  <a:srgbClr val="000000"/>
                </a:solidFill>
                <a:effectLst/>
                <a:latin typeface="Arial" panose="020B0604020202020204" pitchFamily="34" charset="0"/>
                <a:ea typeface="Yu Mincho" panose="02020400000000000000" pitchFamily="18" charset="-128"/>
                <a:cs typeface="Times New Roman" panose="02020603050405020304" pitchFamily="18" charset="0"/>
              </a:rPr>
              <a:t>Эрүүл мэндийн тухай, Эмнэлгийн тусламж, үйлчилгээний тухай, Хөдөлмөрийн тухай хууль болон холбогдох бусад хууль тогтоомж, эрх бүхий байгууллага, албан тушаалтнаас гаргасан шийдвэр</a:t>
            </a:r>
            <a:endParaRPr lang="en-US" sz="12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13" name="TextBox 12">
            <a:extLst>
              <a:ext uri="{FF2B5EF4-FFF2-40B4-BE49-F238E27FC236}">
                <a16:creationId xmlns:a16="http://schemas.microsoft.com/office/drawing/2014/main" id="{2AA3E0BA-E398-4CE0-AB56-CFDA5B5178E3}"/>
              </a:ext>
            </a:extLst>
          </p:cNvPr>
          <p:cNvSpPr txBox="1"/>
          <p:nvPr/>
        </p:nvSpPr>
        <p:spPr>
          <a:xfrm>
            <a:off x="853036" y="2275448"/>
            <a:ext cx="5232785" cy="2938690"/>
          </a:xfrm>
          <a:prstGeom prst="rect">
            <a:avLst/>
          </a:prstGeom>
          <a:noFill/>
        </p:spPr>
        <p:txBody>
          <a:bodyPr wrap="square">
            <a:spAutoFit/>
          </a:bodyPr>
          <a:lstStyle/>
          <a:p>
            <a:pPr lvl="1" algn="just">
              <a:lnSpc>
                <a:spcPct val="115000"/>
              </a:lnSpc>
              <a:spcAft>
                <a:spcPts val="1000"/>
              </a:spcAft>
            </a:pPr>
            <a:r>
              <a:rPr lang="mn-MN" sz="1400" dirty="0">
                <a:latin typeface="Arial" panose="020B0604020202020204" pitchFamily="34" charset="0"/>
                <a:ea typeface="Calibri" panose="020F0502020204030204" pitchFamily="34" charset="0"/>
                <a:cs typeface="Times New Roman" panose="02020603050405020304" pitchFamily="18" charset="0"/>
              </a:rPr>
              <a:t>Т</a:t>
            </a:r>
            <a:r>
              <a:rPr lang="mn-MN" sz="1400" dirty="0">
                <a:effectLst/>
                <a:latin typeface="Arial" panose="020B0604020202020204" pitchFamily="34" charset="0"/>
                <a:ea typeface="Calibri" panose="020F0502020204030204" pitchFamily="34" charset="0"/>
                <a:cs typeface="Times New Roman" panose="02020603050405020304" pitchFamily="18" charset="0"/>
              </a:rPr>
              <a:t>өгсөлтийн дараах сургалтыг: </a:t>
            </a:r>
          </a:p>
          <a:p>
            <a:pPr marL="742950" lvl="1" indent="-285750" algn="just">
              <a:lnSpc>
                <a:spcPct val="115000"/>
              </a:lnSpc>
              <a:spcAft>
                <a:spcPts val="1000"/>
              </a:spcAft>
              <a:buFont typeface="Arial" panose="020B0604020202020204" pitchFamily="34" charset="0"/>
              <a:buChar char="•"/>
            </a:pPr>
            <a:r>
              <a:rPr lang="mn-MN" sz="1400" b="1" dirty="0">
                <a:effectLst/>
                <a:latin typeface="Arial" panose="020B0604020202020204" pitchFamily="34" charset="0"/>
                <a:ea typeface="Calibri" panose="020F0502020204030204" pitchFamily="34" charset="0"/>
                <a:cs typeface="Times New Roman" panose="02020603050405020304" pitchFamily="18" charset="0"/>
              </a:rPr>
              <a:t>ЭМС-ын 2017 оны А/337 тушаал                     </a:t>
            </a:r>
            <a:r>
              <a:rPr lang="mn-MN" sz="1400" dirty="0">
                <a:effectLst/>
                <a:latin typeface="Arial" panose="020B0604020202020204" pitchFamily="34" charset="0"/>
                <a:ea typeface="Calibri" panose="020F0502020204030204" pitchFamily="34" charset="0"/>
                <a:cs typeface="Times New Roman" panose="02020603050405020304" pitchFamily="18" charset="0"/>
              </a:rPr>
              <a:t>/</a:t>
            </a:r>
            <a:r>
              <a:rPr lang="mn-MN" sz="1400" dirty="0">
                <a:effectLst/>
                <a:latin typeface="Arial" panose="020B0604020202020204" pitchFamily="34" charset="0"/>
                <a:ea typeface="Calibri" panose="020F0502020204030204" pitchFamily="34" charset="0"/>
              </a:rPr>
              <a:t>Мэргэшүүлэх болон тасралтгүй сургалт зохион байгуулах, сургалт эрхлэх байгууллагыг сонгох, зөвшөөрөл олгох, сунгах, хүчингүй болгох журам</a:t>
            </a:r>
            <a:r>
              <a:rPr lang="mn-MN" sz="1400" dirty="0">
                <a:effectLst/>
                <a:latin typeface="Arial" panose="020B0604020202020204" pitchFamily="34" charset="0"/>
                <a:ea typeface="Calibri" panose="020F0502020204030204" pitchFamily="34" charset="0"/>
                <a:cs typeface="Times New Roman" panose="02020603050405020304" pitchFamily="18" charset="0"/>
              </a:rPr>
              <a:t>/</a:t>
            </a:r>
          </a:p>
          <a:p>
            <a:pPr marL="742950" lvl="1" indent="-285750" algn="just">
              <a:lnSpc>
                <a:spcPct val="115000"/>
              </a:lnSpc>
              <a:spcAft>
                <a:spcPts val="1000"/>
              </a:spcAft>
              <a:buFont typeface="Arial" panose="020B0604020202020204" pitchFamily="34" charset="0"/>
              <a:buChar char="•"/>
            </a:pPr>
            <a:r>
              <a:rPr lang="mn-MN" sz="1400" b="1" dirty="0">
                <a:effectLst/>
                <a:latin typeface="Arial" panose="020B0604020202020204" pitchFamily="34" charset="0"/>
                <a:ea typeface="Calibri" panose="020F0502020204030204" pitchFamily="34" charset="0"/>
                <a:cs typeface="Times New Roman" panose="02020603050405020304" pitchFamily="18" charset="0"/>
              </a:rPr>
              <a:t>ЭМСС, СС-ын хамтарсан 2015 оны 97/56 тушаал </a:t>
            </a:r>
            <a:r>
              <a:rPr lang="mn-MN" sz="1400" dirty="0">
                <a:effectLst/>
                <a:latin typeface="Arial" panose="020B0604020202020204" pitchFamily="34" charset="0"/>
                <a:ea typeface="Calibri" panose="020F0502020204030204" pitchFamily="34" charset="0"/>
                <a:cs typeface="Times New Roman" panose="02020603050405020304" pitchFamily="18" charset="0"/>
              </a:rPr>
              <a:t>/Эмнэлгийн мэргэжилтний төгсөлтийн дараах мэргэшүүлэх болон давтан сургалтын зардлыг улсын төсвөөс санхүүжүүлэх журам/ </a:t>
            </a:r>
          </a:p>
          <a:p>
            <a:pPr marL="742950" lvl="1" indent="-285750" algn="just">
              <a:lnSpc>
                <a:spcPct val="115000"/>
              </a:lnSpc>
              <a:spcAft>
                <a:spcPts val="1000"/>
              </a:spcAft>
              <a:buFont typeface="Arial" panose="020B0604020202020204" pitchFamily="34" charset="0"/>
              <a:buChar char="•"/>
            </a:pPr>
            <a:r>
              <a:rPr lang="mn-MN" sz="1400" b="1" dirty="0">
                <a:effectLst/>
                <a:latin typeface="Arial" panose="020B0604020202020204" pitchFamily="34" charset="0"/>
                <a:ea typeface="Calibri" panose="020F0502020204030204" pitchFamily="34" charset="0"/>
                <a:cs typeface="Times New Roman" panose="02020603050405020304" pitchFamily="18" charset="0"/>
              </a:rPr>
              <a:t>Бусад холбогдох хууль, дүрэм, журам</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0277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sp>
        <p:nvSpPr>
          <p:cNvPr id="9" name="Text Placeholder 3">
            <a:extLst>
              <a:ext uri="{FF2B5EF4-FFF2-40B4-BE49-F238E27FC236}">
                <a16:creationId xmlns:a16="http://schemas.microsoft.com/office/drawing/2014/main" id="{D88C1A41-786D-4971-A871-13B4D73B655F}"/>
              </a:ext>
            </a:extLst>
          </p:cNvPr>
          <p:cNvSpPr>
            <a:spLocks noGrp="1"/>
          </p:cNvSpPr>
          <p:nvPr/>
        </p:nvSpPr>
        <p:spPr>
          <a:xfrm>
            <a:off x="1800340" y="2791967"/>
            <a:ext cx="9300911" cy="485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0"/>
              </a:spcBef>
              <a:spcAft>
                <a:spcPts val="0"/>
              </a:spcAft>
              <a:buClr>
                <a:schemeClr val="accent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1pPr>
            <a:lvl2pPr marL="1219170" marR="0" lvl="1" indent="-474121" algn="l" rtl="0">
              <a:lnSpc>
                <a:spcPct val="100000"/>
              </a:lnSpc>
              <a:spcBef>
                <a:spcPts val="800"/>
              </a:spcBef>
              <a:spcAft>
                <a:spcPts val="0"/>
              </a:spcAft>
              <a:buClr>
                <a:schemeClr val="accent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2pPr>
            <a:lvl3pPr marL="1828754" marR="0" lvl="2"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3pPr>
            <a:lvl4pPr marL="2438339" marR="0" lvl="3"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4pPr>
            <a:lvl5pPr marL="3047924" marR="0" lvl="4"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5pPr>
            <a:lvl6pPr marL="3657509" marR="0" lvl="5"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6pPr>
            <a:lvl7pPr marL="4267093" marR="0" lvl="6"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7pPr>
            <a:lvl8pPr marL="4876678" marR="0" lvl="7"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8pPr>
            <a:lvl9pPr marL="5486263" marR="0" lvl="8" indent="-474121" algn="l" rtl="0">
              <a:lnSpc>
                <a:spcPct val="100000"/>
              </a:lnSpc>
              <a:spcBef>
                <a:spcPts val="800"/>
              </a:spcBef>
              <a:spcAft>
                <a:spcPts val="80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9pPr>
          </a:lstStyle>
          <a:p>
            <a:pPr marL="135464" indent="0" algn="ctr">
              <a:buNone/>
            </a:pPr>
            <a:r>
              <a:rPr lang="mn-MN"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ТӨГСӨЛТИЙН ДАРААХ </a:t>
            </a:r>
          </a:p>
          <a:p>
            <a:pPr marL="135464" indent="0" algn="ctr">
              <a:buNone/>
            </a:pPr>
            <a:r>
              <a:rPr lang="mn-MN"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СУРГАЛТ ЭРХЛЭХ БАЙГУУЛЛАГЫН </a:t>
            </a:r>
          </a:p>
          <a:p>
            <a:pPr marL="135464" indent="0" algn="ctr">
              <a:buNone/>
            </a:pPr>
            <a:r>
              <a:rPr lang="mn-MN"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ЯВЦЫН ХЯНАЛТ ҮНЭЛГЭЭ, ЗӨВЛӨМЖ</a:t>
            </a:r>
          </a:p>
          <a:p>
            <a:pPr algn="just"/>
            <a:endParaRPr lang="mn-MN" sz="20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77B91C0-E8A9-49A9-9A02-C5B5F4478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527" y="216655"/>
            <a:ext cx="598947" cy="684511"/>
          </a:xfrm>
          <a:prstGeom prst="rect">
            <a:avLst/>
          </a:prstGeom>
        </p:spPr>
      </p:pic>
      <p:pic>
        <p:nvPicPr>
          <p:cNvPr id="10" name="Picture 4" descr="Эрүүл мэндийн яам - Монгол улсын засгийн газар">
            <a:extLst>
              <a:ext uri="{FF2B5EF4-FFF2-40B4-BE49-F238E27FC236}">
                <a16:creationId xmlns:a16="http://schemas.microsoft.com/office/drawing/2014/main" id="{94DAF531-6C73-49AE-81B0-B33C32747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39" y="253294"/>
            <a:ext cx="1498636" cy="6583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7F305908-7ADE-462D-B880-5F9A120243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5727" y="227168"/>
            <a:ext cx="8382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305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9478E-D431-4954-AD49-D6ABF3FBC93A}"/>
              </a:ext>
            </a:extLst>
          </p:cNvPr>
          <p:cNvSpPr>
            <a:spLocks noGrp="1"/>
          </p:cNvSpPr>
          <p:nvPr>
            <p:ph type="title"/>
          </p:nvPr>
        </p:nvSpPr>
        <p:spPr>
          <a:xfrm>
            <a:off x="478905" y="117029"/>
            <a:ext cx="11206276" cy="701675"/>
          </a:xfrm>
        </p:spPr>
        <p:txBody>
          <a:bodyPr>
            <a:noAutofit/>
          </a:bodyPr>
          <a:lstStyle/>
          <a:p>
            <a:pPr marL="0" marR="0" algn="ctr">
              <a:lnSpc>
                <a:spcPct val="115000"/>
              </a:lnSpc>
              <a:spcBef>
                <a:spcPts val="0"/>
              </a:spcBef>
              <a:spcAft>
                <a:spcPts val="0"/>
              </a:spcAft>
              <a:tabLst>
                <a:tab pos="0" algn="l"/>
              </a:tabLst>
            </a:pPr>
            <a:r>
              <a:rPr lang="mn-MN" sz="2400" b="1" dirty="0">
                <a:solidFill>
                  <a:srgbClr val="002060"/>
                </a:solidFill>
                <a:latin typeface="Arial" panose="020B0604020202020204" pitchFamily="34" charset="0"/>
                <a:cs typeface="Arial" panose="020B0604020202020204" pitchFamily="34" charset="0"/>
              </a:rPr>
              <a:t>ЭРХ ЗҮЙН ОРЧИН</a:t>
            </a:r>
            <a:endParaRPr lang="en-US"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9050">
            <a:solidFill>
              <a:srgbClr val="E2A54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6A637F-2754-4F63-A9FE-34F29900A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2" y="1082282"/>
            <a:ext cx="893224" cy="5081451"/>
          </a:xfrm>
          <a:prstGeom prst="rect">
            <a:avLst/>
          </a:prstGeom>
        </p:spPr>
      </p:pic>
      <p:sp>
        <p:nvSpPr>
          <p:cNvPr id="9" name="Text Placeholder 3">
            <a:extLst>
              <a:ext uri="{FF2B5EF4-FFF2-40B4-BE49-F238E27FC236}">
                <a16:creationId xmlns:a16="http://schemas.microsoft.com/office/drawing/2014/main" id="{D88C1A41-786D-4971-A871-13B4D73B655F}"/>
              </a:ext>
            </a:extLst>
          </p:cNvPr>
          <p:cNvSpPr>
            <a:spLocks noGrp="1"/>
          </p:cNvSpPr>
          <p:nvPr/>
        </p:nvSpPr>
        <p:spPr>
          <a:xfrm>
            <a:off x="4066373" y="3429000"/>
            <a:ext cx="7253826" cy="390303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0"/>
              </a:spcBef>
              <a:spcAft>
                <a:spcPts val="0"/>
              </a:spcAft>
              <a:buClr>
                <a:schemeClr val="accent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1pPr>
            <a:lvl2pPr marL="1219170" marR="0" lvl="1" indent="-474121" algn="l" rtl="0">
              <a:lnSpc>
                <a:spcPct val="100000"/>
              </a:lnSpc>
              <a:spcBef>
                <a:spcPts val="800"/>
              </a:spcBef>
              <a:spcAft>
                <a:spcPts val="0"/>
              </a:spcAft>
              <a:buClr>
                <a:schemeClr val="accent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2pPr>
            <a:lvl3pPr marL="1828754" marR="0" lvl="2"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3pPr>
            <a:lvl4pPr marL="2438339" marR="0" lvl="3"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4pPr>
            <a:lvl5pPr marL="3047924" marR="0" lvl="4"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5pPr>
            <a:lvl6pPr marL="3657509" marR="0" lvl="5"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6pPr>
            <a:lvl7pPr marL="4267093" marR="0" lvl="6"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7pPr>
            <a:lvl8pPr marL="4876678" marR="0" lvl="7"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8pPr>
            <a:lvl9pPr marL="5486263" marR="0" lvl="8" indent="-474121" algn="l" rtl="0">
              <a:lnSpc>
                <a:spcPct val="100000"/>
              </a:lnSpc>
              <a:spcBef>
                <a:spcPts val="800"/>
              </a:spcBef>
              <a:spcAft>
                <a:spcPts val="80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9pPr>
          </a:lstStyle>
          <a:p>
            <a:pPr algn="just"/>
            <a:endParaRPr lang="mn-MN" sz="2000" dirty="0">
              <a:latin typeface="Arial" panose="020B0604020202020204" pitchFamily="34" charset="0"/>
              <a:cs typeface="Arial" panose="020B0604020202020204" pitchFamily="34" charset="0"/>
            </a:endParaRPr>
          </a:p>
          <a:p>
            <a:pPr algn="just"/>
            <a:r>
              <a:rPr lang="mn-MN" sz="1800" dirty="0">
                <a:effectLst/>
                <a:latin typeface="Arial" panose="020B0604020202020204" pitchFamily="34" charset="0"/>
                <a:ea typeface="Calibri" panose="020F0502020204030204" pitchFamily="34" charset="0"/>
              </a:rPr>
              <a:t>ЭМХТ-ийн захирлын 2019 оны А/32 дугаар тушаал </a:t>
            </a:r>
          </a:p>
          <a:p>
            <a:pPr marL="135464" indent="0" algn="just">
              <a:buNone/>
            </a:pPr>
            <a:r>
              <a:rPr lang="mn-MN" sz="1800" dirty="0">
                <a:latin typeface="Arial" panose="020B0604020202020204" pitchFamily="34" charset="0"/>
                <a:ea typeface="Calibri" panose="020F0502020204030204" pitchFamily="34" charset="0"/>
              </a:rPr>
              <a:t>	</a:t>
            </a:r>
            <a:r>
              <a:rPr lang="mn-MN" sz="1800" i="1" dirty="0">
                <a:effectLst/>
                <a:latin typeface="Arial" panose="020B0604020202020204" pitchFamily="34" charset="0"/>
                <a:ea typeface="Calibri" panose="020F0502020204030204" pitchFamily="34" charset="0"/>
              </a:rPr>
              <a:t>6 бүлэг, 22 дэд үзүүлэлт, 64 нарийвчилсан шалгуур 	үзүүлэлт</a:t>
            </a:r>
          </a:p>
          <a:p>
            <a:pPr algn="just"/>
            <a:endParaRPr lang="mn-MN" sz="1050" dirty="0">
              <a:effectLst/>
              <a:latin typeface="Arial" panose="020B0604020202020204" pitchFamily="34" charset="0"/>
              <a:ea typeface="Calibri" panose="020F0502020204030204" pitchFamily="34" charset="0"/>
            </a:endParaRPr>
          </a:p>
          <a:p>
            <a:pPr algn="just"/>
            <a:r>
              <a:rPr lang="mn-MN" sz="1800" dirty="0">
                <a:solidFill>
                  <a:srgbClr val="000000"/>
                </a:solidFill>
                <a:effectLst/>
                <a:latin typeface="Arial" panose="020B0604020202020204" pitchFamily="34" charset="0"/>
                <a:ea typeface="Calibri" panose="020F0502020204030204" pitchFamily="34" charset="0"/>
              </a:rPr>
              <a:t>ЭМХТ-ийн захирлын 2024 оны А/03 дугаар тушаал</a:t>
            </a:r>
            <a:endParaRPr lang="en-US" sz="1800" dirty="0">
              <a:solidFill>
                <a:srgbClr val="000000"/>
              </a:solidFill>
              <a:effectLst/>
              <a:latin typeface="Arial" panose="020B0604020202020204" pitchFamily="34" charset="0"/>
              <a:ea typeface="Calibri" panose="020F0502020204030204" pitchFamily="34" charset="0"/>
            </a:endParaRPr>
          </a:p>
          <a:p>
            <a:pPr marL="135464" indent="0" algn="just">
              <a:buNone/>
            </a:pPr>
            <a:r>
              <a:rPr lang="mn-MN" sz="1800" dirty="0">
                <a:solidFill>
                  <a:srgbClr val="000000"/>
                </a:solidFill>
                <a:effectLst/>
                <a:latin typeface="Arial" panose="020B0604020202020204" pitchFamily="34" charset="0"/>
                <a:ea typeface="Calibri" panose="020F0502020204030204" pitchFamily="34" charset="0"/>
              </a:rPr>
              <a:t> 	</a:t>
            </a:r>
            <a:r>
              <a:rPr lang="mn-MN" sz="1800" i="1" dirty="0">
                <a:solidFill>
                  <a:srgbClr val="000000"/>
                </a:solidFill>
                <a:effectLst/>
                <a:latin typeface="Arial" panose="020B0604020202020204" pitchFamily="34" charset="0"/>
                <a:ea typeface="Calibri" panose="020F0502020204030204" pitchFamily="34" charset="0"/>
              </a:rPr>
              <a:t>ЭМХТ, ЭМЯ-ны дэргэдэх мэргэжлийн салбар зөвлөл, 	</a:t>
            </a:r>
            <a:r>
              <a:rPr lang="mn-MN" sz="1800" i="1" dirty="0">
                <a:solidFill>
                  <a:srgbClr val="000000"/>
                </a:solidFill>
                <a:latin typeface="Arial" panose="020B0604020202020204" pitchFamily="34" charset="0"/>
                <a:ea typeface="Calibri" panose="020F0502020204030204" pitchFamily="34" charset="0"/>
              </a:rPr>
              <a:t>СЭБ-</a:t>
            </a:r>
            <a:r>
              <a:rPr lang="mn-MN" sz="1800" i="1" dirty="0">
                <a:solidFill>
                  <a:srgbClr val="000000"/>
                </a:solidFill>
                <a:effectLst/>
                <a:latin typeface="Arial" panose="020B0604020202020204" pitchFamily="34" charset="0"/>
                <a:ea typeface="Calibri" panose="020F0502020204030204" pitchFamily="34" charset="0"/>
              </a:rPr>
              <a:t>ын төлөөлөл </a:t>
            </a:r>
            <a:endParaRPr lang="mn-MN" sz="1800" i="1" dirty="0">
              <a:effectLst/>
              <a:latin typeface="Arial" panose="020B0604020202020204" pitchFamily="34" charset="0"/>
              <a:ea typeface="Calibri" panose="020F0502020204030204" pitchFamily="34" charset="0"/>
            </a:endParaRPr>
          </a:p>
        </p:txBody>
      </p:sp>
      <p:pic>
        <p:nvPicPr>
          <p:cNvPr id="10" name="Picture 9">
            <a:extLst>
              <a:ext uri="{FF2B5EF4-FFF2-40B4-BE49-F238E27FC236}">
                <a16:creationId xmlns:a16="http://schemas.microsoft.com/office/drawing/2014/main" id="{0B80C8FB-81F0-4692-BDD3-A237001210DB}"/>
              </a:ext>
            </a:extLst>
          </p:cNvPr>
          <p:cNvPicPr>
            <a:picLocks noChangeAspect="1"/>
          </p:cNvPicPr>
          <p:nvPr/>
        </p:nvPicPr>
        <p:blipFill>
          <a:blip r:embed="rId3"/>
          <a:stretch>
            <a:fillRect/>
          </a:stretch>
        </p:blipFill>
        <p:spPr>
          <a:xfrm>
            <a:off x="1764122" y="1406584"/>
            <a:ext cx="2082016" cy="1103295"/>
          </a:xfrm>
          <a:prstGeom prst="rect">
            <a:avLst/>
          </a:prstGeom>
        </p:spPr>
      </p:pic>
      <p:pic>
        <p:nvPicPr>
          <p:cNvPr id="13" name="Picture 12">
            <a:extLst>
              <a:ext uri="{FF2B5EF4-FFF2-40B4-BE49-F238E27FC236}">
                <a16:creationId xmlns:a16="http://schemas.microsoft.com/office/drawing/2014/main" id="{B6ECEE5F-3B76-4170-8E3E-003ACEFA61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0528" y="3683309"/>
            <a:ext cx="1028296" cy="1175196"/>
          </a:xfrm>
          <a:prstGeom prst="rect">
            <a:avLst/>
          </a:prstGeom>
        </p:spPr>
      </p:pic>
      <p:sp>
        <p:nvSpPr>
          <p:cNvPr id="14" name="Text Placeholder 3">
            <a:extLst>
              <a:ext uri="{FF2B5EF4-FFF2-40B4-BE49-F238E27FC236}">
                <a16:creationId xmlns:a16="http://schemas.microsoft.com/office/drawing/2014/main" id="{B3FFC8B9-BA2B-494E-BF65-28200FDCF114}"/>
              </a:ext>
            </a:extLst>
          </p:cNvPr>
          <p:cNvSpPr>
            <a:spLocks noGrp="1"/>
          </p:cNvSpPr>
          <p:nvPr/>
        </p:nvSpPr>
        <p:spPr>
          <a:xfrm>
            <a:off x="4066373" y="1161941"/>
            <a:ext cx="7253826" cy="390303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0"/>
              </a:spcBef>
              <a:spcAft>
                <a:spcPts val="0"/>
              </a:spcAft>
              <a:buClr>
                <a:schemeClr val="accent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1pPr>
            <a:lvl2pPr marL="1219170" marR="0" lvl="1" indent="-474121" algn="l" rtl="0">
              <a:lnSpc>
                <a:spcPct val="100000"/>
              </a:lnSpc>
              <a:spcBef>
                <a:spcPts val="800"/>
              </a:spcBef>
              <a:spcAft>
                <a:spcPts val="0"/>
              </a:spcAft>
              <a:buClr>
                <a:schemeClr val="accent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2pPr>
            <a:lvl3pPr marL="1828754" marR="0" lvl="2"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3pPr>
            <a:lvl4pPr marL="2438339" marR="0" lvl="3"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4pPr>
            <a:lvl5pPr marL="3047924" marR="0" lvl="4"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5pPr>
            <a:lvl6pPr marL="3657509" marR="0" lvl="5"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6pPr>
            <a:lvl7pPr marL="4267093" marR="0" lvl="6"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7pPr>
            <a:lvl8pPr marL="4876678" marR="0" lvl="7" indent="-474121" algn="l" rtl="0">
              <a:lnSpc>
                <a:spcPct val="100000"/>
              </a:lnSpc>
              <a:spcBef>
                <a:spcPts val="800"/>
              </a:spcBef>
              <a:spcAft>
                <a:spcPts val="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8pPr>
            <a:lvl9pPr marL="5486263" marR="0" lvl="8" indent="-474121" algn="l" rtl="0">
              <a:lnSpc>
                <a:spcPct val="100000"/>
              </a:lnSpc>
              <a:spcBef>
                <a:spcPts val="800"/>
              </a:spcBef>
              <a:spcAft>
                <a:spcPts val="800"/>
              </a:spcAft>
              <a:buClr>
                <a:schemeClr val="dk1"/>
              </a:buClr>
              <a:buSzPts val="2000"/>
              <a:buFont typeface="Montserrat Light"/>
              <a:buChar char="■"/>
              <a:defRPr sz="2667" b="0" i="0" u="none" strike="noStrike" cap="none">
                <a:solidFill>
                  <a:schemeClr val="dk1"/>
                </a:solidFill>
                <a:latin typeface="Montserrat Light"/>
                <a:ea typeface="Montserrat Light"/>
                <a:cs typeface="Montserrat Light"/>
                <a:sym typeface="Montserrat Light"/>
              </a:defRPr>
            </a:lvl9pPr>
          </a:lstStyle>
          <a:p>
            <a:pPr algn="just"/>
            <a:endParaRPr lang="mn-MN" sz="2000" dirty="0">
              <a:latin typeface="Arial" panose="020B0604020202020204" pitchFamily="34" charset="0"/>
              <a:cs typeface="Arial" panose="020B0604020202020204" pitchFamily="34" charset="0"/>
            </a:endParaRPr>
          </a:p>
          <a:p>
            <a:pPr marL="135464" indent="0" algn="just">
              <a:buNone/>
            </a:pPr>
            <a:endParaRPr lang="mn-MN" sz="1050" dirty="0">
              <a:effectLst/>
              <a:latin typeface="Arial" panose="020B0604020202020204" pitchFamily="34" charset="0"/>
              <a:ea typeface="Calibri" panose="020F0502020204030204" pitchFamily="34" charset="0"/>
            </a:endParaRPr>
          </a:p>
          <a:p>
            <a:pPr algn="just"/>
            <a:r>
              <a:rPr lang="mn-MN" sz="1800" dirty="0">
                <a:latin typeface="Arial" panose="020B0604020202020204" pitchFamily="34" charset="0"/>
                <a:cs typeface="Arial" panose="020B0604020202020204" pitchFamily="34" charset="0"/>
              </a:rPr>
              <a:t>ЭМС-ын 2017 оны А/337 дугаар тушаал</a:t>
            </a:r>
          </a:p>
          <a:p>
            <a:pPr marL="135464" indent="0" algn="just">
              <a:buNone/>
            </a:pPr>
            <a:r>
              <a:rPr lang="mn-MN" sz="1800" i="1" dirty="0">
                <a:latin typeface="Arial" panose="020B0604020202020204" pitchFamily="34" charset="0"/>
                <a:cs typeface="Arial" panose="020B0604020202020204" pitchFamily="34" charset="0"/>
              </a:rPr>
              <a:t>	3.2.4, 3.4.24, 3.4.25 дахь заалт</a:t>
            </a:r>
          </a:p>
          <a:p>
            <a:pPr algn="just"/>
            <a:endParaRPr lang="mn-MN" sz="1800" dirty="0">
              <a:latin typeface="Arial" panose="020B0604020202020204" pitchFamily="34" charset="0"/>
              <a:cs typeface="Arial" panose="020B0604020202020204" pitchFamily="34" charset="0"/>
            </a:endParaRPr>
          </a:p>
          <a:p>
            <a:pPr algn="just"/>
            <a:r>
              <a:rPr lang="mn-MN" sz="1800" dirty="0">
                <a:latin typeface="Arial" panose="020B0604020202020204" pitchFamily="34" charset="0"/>
                <a:cs typeface="Arial" panose="020B0604020202020204" pitchFamily="34" charset="0"/>
              </a:rPr>
              <a:t>ЭМС-ын 2024 оны А/125 дугаар тушаал</a:t>
            </a:r>
            <a:endParaRPr lang="en-US" sz="1800" dirty="0">
              <a:latin typeface="Arial" panose="020B0604020202020204" pitchFamily="34" charset="0"/>
              <a:cs typeface="Arial" panose="020B0604020202020204" pitchFamily="34" charset="0"/>
            </a:endParaRPr>
          </a:p>
          <a:p>
            <a:pPr marL="135464" indent="0" algn="just">
              <a:buNone/>
            </a:pPr>
            <a:r>
              <a:rPr lang="mn-MN" sz="1800" dirty="0">
                <a:latin typeface="Arial" panose="020B0604020202020204" pitchFamily="34" charset="0"/>
                <a:cs typeface="Arial" panose="020B0604020202020204" pitchFamily="34" charset="0"/>
              </a:rPr>
              <a:t>	</a:t>
            </a:r>
            <a:endParaRPr lang="mn-MN"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535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540</TotalTime>
  <Words>2768</Words>
  <Application>Microsoft Office PowerPoint</Application>
  <PresentationFormat>Widescreen</PresentationFormat>
  <Paragraphs>952</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Montserrat Light</vt:lpstr>
      <vt:lpstr>Tahoma</vt:lpstr>
      <vt:lpstr>Wingdings</vt:lpstr>
      <vt:lpstr>Office Theme</vt:lpstr>
      <vt:lpstr>PowerPoint Presentation</vt:lpstr>
      <vt:lpstr>АГУУЛГА</vt:lpstr>
      <vt:lpstr>PowerPoint Presentation</vt:lpstr>
      <vt:lpstr>PowerPoint Presentation</vt:lpstr>
      <vt:lpstr>PowerPoint Presentation</vt:lpstr>
      <vt:lpstr>ТӨГСӨЛТИЙН ДАРААХ СУРГАЛТЫН ЗУРАГЛАЛ</vt:lpstr>
      <vt:lpstr>ТӨГСӨЛТИЙН ДАРААХ СУРГАЛТ, ГЭРЭЭ</vt:lpstr>
      <vt:lpstr>PowerPoint Presentation</vt:lpstr>
      <vt:lpstr>ЭРХ ЗҮЙН ОРЧИН</vt:lpstr>
      <vt:lpstr>Явцын хяналтад хамрагдсан 24 СЭБ-ын 70.8% /17/ нь үндсэн болон төрөлжсөн, 12.5% /3/ -үндсэн, 16.6% /4/ төрөлжсөн мэргэшлийн сургалт явуулдаг. </vt:lpstr>
      <vt:lpstr>ЯВЦЫН ҮНЭЛГЭЭНИЙ АРГАЧЛАЛ</vt:lpstr>
      <vt:lpstr>ШАЛГУУР ҮЗҮҮЛЭЛТИЙН АГУУЛГА</vt:lpstr>
      <vt:lpstr>PowerPoint Presentation</vt:lpstr>
      <vt:lpstr>PowerPoint Presentation</vt:lpstr>
      <vt:lpstr>PowerPoint Presentation</vt:lpstr>
      <vt:lpstr>ЯВЦЫН ХЯНАЛТ, ҮНЭЛГЭЭНИЙ НЭГДСЭН ДҮН</vt:lpstr>
      <vt:lpstr>ЭРҮҮЛ МЭНДИЙН БАЙГУУЛЛАГЫН УДИРДЛАГА:</vt:lpstr>
      <vt:lpstr>ХҮНИЙ НӨӨЦ:</vt:lpstr>
      <vt:lpstr>СУРГАЛТЫН АЛБА:</vt:lpstr>
      <vt:lpstr>СУРГАЛТЫН АЛБА:</vt:lpstr>
      <vt:lpstr>СУРГАЛТ ЭРХЛЭХ БАЙГУУЛЛАГЫН СУРГАЛТЫН АЛБА</vt:lpstr>
      <vt:lpstr>АНХААРАХ АСУУДАЛ</vt:lpstr>
      <vt:lpstr>PowerPoint Presentation</vt:lpstr>
      <vt:lpstr>ГЭРЭЭНИЙ ХЭРЭГЖИЛТ /2023 ОНД ТӨГССӨН/</vt:lpstr>
      <vt:lpstr>ТӨРИЙН САНГААР СУРАЛЦУУЛАХААР НЭР ДЭВШҮҮЛСЭН МЭРГЭЖИЛТНИЙ  БҮРТГЭЛ ЦУЦАЛСАН ШАЛТГААН </vt:lpstr>
      <vt:lpstr>АНХААРАХ АСУУДАЛ</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Sarantuya Bayarsukh</dc:creator>
  <cp:lastModifiedBy>Otgonchimeg Batbaatar</cp:lastModifiedBy>
  <cp:revision>33</cp:revision>
  <dcterms:created xsi:type="dcterms:W3CDTF">2024-09-20T03:41:55Z</dcterms:created>
  <dcterms:modified xsi:type="dcterms:W3CDTF">2024-09-24T08:14:43Z</dcterms:modified>
</cp:coreProperties>
</file>